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notesMasterIdLst>
    <p:notesMasterId r:id="rId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d76486cc-5efb-9d08-b149-994fed0550b9}">
          <p14:sldIdLst>
            <p14:sldId id="256"/>
          </p14:sldIdLst>
        </p14:section>
        <p14:section name="Technology" id="{3b3ef3ea-b47b-60f7-a98d-2202ed6af66e}">
          <p14:sldIdLst>
            <p14:sldId id="257"/>
          </p14:sldIdLst>
        </p14:section>
        <p14:section name="Case structure" id="{688e3cf7-fd17-0c61-8a4e-d3338a0ab4ea}">
          <p14:sldIdLst>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layout. Replace the bracketed audience and date in the subtitle. The headline is factual (AHLS specialises in air and water environmental control systems; founded 1954). The process line is the identity motif: irregular black = untreated stream, green = treated. Concept status stays in the title block until AHLS approves the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Technology layout: claim + published figures on the left, conceptual schematic on the right. Only figures published on the AHLS Wet ESP page are used (up to 99% collection efficiency; outlet loading below 10 mg/Nm³). The schematic is drawn with native PowerPoint shapes so engineers can correct it; it must be verified by AHLS engineering before external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structure layout — a demonstration only. No real AHLS project, customer, photograph or result is shown. Fill it only with material AHLS has approved and the customer has permitted. The process line runs from the challenge (irregular, untreated) to the outcome (green), mirroring the website and data 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HLS Title">
    <p:bg>
      <p:bgPr>
        <a:solidFill>
          <a:srgbClr val="FFFFFF"/>
        </a:solidFill>
      </p:bgPr>
    </p:bg>
    <p:spTree>
      <p:nvGrpSpPr>
        <p:cNvPr id="1" name=""/>
        <p:cNvGrpSpPr/>
        <p:nvPr/>
      </p:nvGrpSpPr>
      <p:grpSpPr>
        <a:xfrm>
          <a:off x="0" y="0"/>
          <a:ext cx="0" cy="0"/>
          <a:chOff x="0" y="0"/>
          <a:chExt cx="0" cy="0"/>
        </a:xfrm>
      </p:grpSpPr>
      <p:pic>
        <p:nvPicPr>
          <p:cNvPr id="2" name="Image 0" descr="A.H. Lundberg Systems Limited logo">    </p:cNvPr>
          <p:cNvPicPr>
            <a:picLocks noChangeAspect="1"/>
          </p:cNvPicPr>
          <p:nvPr/>
        </p:nvPicPr>
        <p:blipFill>
          <a:blip r:embed="rId1"/>
          <a:stretch>
            <a:fillRect/>
          </a:stretch>
        </p:blipFill>
        <p:spPr>
          <a:xfrm>
            <a:off x="548640" y="457200"/>
            <a:ext cx="2584904" cy="329184"/>
          </a:xfrm>
          <a:prstGeom prst="rect">
            <a:avLst/>
          </a:prstGeom>
        </p:spPr>
      </p:pic>
      <p:sp>
        <p:nvSpPr>
          <p:cNvPr id="3" name="Text 0"/>
          <p:cNvSpPr/>
          <p:nvPr>
            <p:ph idx="101" type="title" hasCustomPrompt="1"/>
          </p:nvPr>
        </p:nvSpPr>
        <p:spPr>
          <a:xfrm>
            <a:off x="548640" y="1600200"/>
            <a:ext cx="9692640" cy="2057400"/>
          </a:xfrm>
          <a:prstGeom prst="rect">
            <a:avLst/>
          </a:prstGeom>
          <a:noFill/>
          <a:ln/>
        </p:spPr>
        <p:txBody>
          <a:bodyPr wrap="square" rtlCol="0"/>
          <a:lstStyle>
            <a:lvl1pPr algn="l" indent="0" marL="0">
              <a:buNone/>
              <a:defRPr lang="en-US" sz="4600" spc="-100" kern="0" dirty="0">
                <a:solidFill>
                  <a:srgbClr val="000000"/>
                </a:solidFill>
                <a:latin typeface="Verdana" pitchFamily="34" charset="0"/>
                <a:ea typeface="Verdana" pitchFamily="34" charset="-122"/>
                <a:cs typeface="Verdana" pitchFamily="34" charset="-120"/>
              </a:defRPr>
            </a:lvl1pPr>
          </a:lstStyle>
          <a:p>
            <a:pPr algn="l" indent="0" marL="0">
              <a:buNone/>
            </a:pPr>
            <a:r>
              <a:rPr lang="en-US" sz="4600" spc="-100" kern="0" dirty="0">
                <a:solidFill>
                  <a:srgbClr val="000000"/>
                </a:solidFill>
                <a:latin typeface="Verdana" pitchFamily="34" charset="0"/>
                <a:ea typeface="Verdana" pitchFamily="34" charset="-122"/>
                <a:cs typeface="Verdana" pitchFamily="34" charset="-120"/>
              </a:rPr>
              <a:t>Presentation title</a:t>
            </a:r>
            <a:endParaRPr lang="en-US" sz="4600" dirty="0"/>
          </a:p>
        </p:txBody>
      </p:sp>
      <p:sp>
        <p:nvSpPr>
          <p:cNvPr id="4" name="Text 0"/>
          <p:cNvSpPr/>
          <p:nvPr>
            <p:ph idx="102" type="body" hasCustomPrompt="1"/>
          </p:nvPr>
        </p:nvSpPr>
        <p:spPr>
          <a:xfrm>
            <a:off x="548640" y="3840480"/>
            <a:ext cx="7498080" cy="548640"/>
          </a:xfrm>
          <a:prstGeom prst="rect">
            <a:avLst/>
          </a:prstGeom>
          <a:noFill/>
          <a:ln/>
        </p:spPr>
        <p:txBody>
          <a:bodyPr wrap="square" rtlCol="0"/>
          <a:lstStyle>
            <a:lvl1pPr algn="l" indent="0" marL="0">
              <a:buNone/>
              <a:defRPr lang="en-US" sz="1500" dirty="0">
                <a:solidFill>
                  <a:srgbClr val="6E6E6E"/>
                </a:solidFill>
                <a:latin typeface="Verdana" pitchFamily="34" charset="0"/>
                <a:ea typeface="Verdana" pitchFamily="34" charset="-122"/>
                <a:cs typeface="Verdana" pitchFamily="34" charset="-120"/>
              </a:defRPr>
            </a:lvl1pPr>
          </a:lstStyle>
          <a:p>
            <a:pPr algn="l" indent="0" marL="0">
              <a:buNone/>
            </a:pPr>
            <a:r>
              <a:rPr lang="en-US" sz="1500" dirty="0">
                <a:solidFill>
                  <a:srgbClr val="6E6E6E"/>
                </a:solidFill>
                <a:latin typeface="Verdana" pitchFamily="34" charset="0"/>
                <a:ea typeface="Verdana" pitchFamily="34" charset="-122"/>
                <a:cs typeface="Verdana" pitchFamily="34" charset="-120"/>
              </a:rPr>
              <a:t>Subtitle · audience · date</a:t>
            </a:r>
            <a:endParaRPr lang="en-US" sz="1500" dirty="0"/>
          </a:p>
        </p:txBody>
      </p:sp>
      <p:sp>
        <p:nvSpPr>
          <p:cNvPr id="5" name="Shape 0"/>
          <p:cNvSpPr/>
          <p:nvPr/>
        </p:nvSpPr>
        <p:spPr>
          <a:xfrm>
            <a:off x="5333695" y="6236208"/>
            <a:ext cx="2926080" cy="365760"/>
          </a:xfrm>
          <a:prstGeom prst="rect">
            <a:avLst/>
          </a:prstGeom>
          <a:solidFill>
            <a:srgbClr val="FFFFFF"/>
          </a:solidFill>
          <a:ln w="9525">
            <a:solidFill>
              <a:srgbClr val="000000"/>
            </a:solidFill>
            <a:prstDash val="solid"/>
          </a:ln>
        </p:spPr>
      </p:sp>
      <p:sp>
        <p:nvSpPr>
          <p:cNvPr id="6" name="Text 1"/>
          <p:cNvSpPr txBox="1"/>
          <p:nvPr/>
        </p:nvSpPr>
        <p:spPr>
          <a:xfrm>
            <a:off x="5406847" y="6272784"/>
            <a:ext cx="2779776" cy="109728"/>
          </a:xfrm>
          <a:prstGeom prst="rect">
            <a:avLst/>
          </a:prstGeom>
          <a:noFill/>
          <a:ln/>
        </p:spPr>
        <p:txBody>
          <a:bodyPr wrap="square" lIns="0" tIns="0" rIns="0" bIns="0" rtlCol="0" anchor="ctr"/>
          <a:lstStyle/>
          <a:p>
            <a:pPr indent="0" marL="0">
              <a:buNone/>
            </a:pPr>
            <a:r>
              <a:rPr lang="en-US" sz="600" b="1" spc="150" kern="0" dirty="0">
                <a:solidFill>
                  <a:srgbClr val="6E6E6E"/>
                </a:solidFill>
                <a:latin typeface="Verdana" pitchFamily="34" charset="0"/>
                <a:ea typeface="Verdana" pitchFamily="34" charset="-122"/>
                <a:cs typeface="Verdana" pitchFamily="34" charset="-120"/>
              </a:rPr>
              <a:t>TITLE</a:t>
            </a:r>
            <a:endParaRPr lang="en-US" sz="600" dirty="0"/>
          </a:p>
        </p:txBody>
      </p:sp>
      <p:sp>
        <p:nvSpPr>
          <p:cNvPr id="7" name="Text 2"/>
          <p:cNvSpPr txBox="1"/>
          <p:nvPr/>
        </p:nvSpPr>
        <p:spPr>
          <a:xfrm>
            <a:off x="5406847" y="6391656"/>
            <a:ext cx="2779776" cy="173736"/>
          </a:xfrm>
          <a:prstGeom prst="rect">
            <a:avLst/>
          </a:prstGeom>
          <a:noFill/>
          <a:ln/>
        </p:spPr>
        <p:txBody>
          <a:bodyPr wrap="square" lIns="0" tIns="0" rIns="0" bIns="0" rtlCol="0" anchor="ctr">
            <a:normAutofit/>
          </a:bodyPr>
          <a:lstStyle/>
          <a:p>
            <a:pPr indent="0" marL="0">
              <a:buNone/>
            </a:pPr>
            <a:r>
              <a:rPr lang="en-US" sz="850" dirty="0">
                <a:solidFill>
                  <a:srgbClr val="000000"/>
                </a:solidFill>
                <a:latin typeface="Verdana" pitchFamily="34" charset="0"/>
                <a:ea typeface="Verdana" pitchFamily="34" charset="-122"/>
                <a:cs typeface="Verdana" pitchFamily="34" charset="-120"/>
              </a:rPr>
              <a:t>AHLS — Preliminary Visual System Concept</a:t>
            </a:r>
            <a:endParaRPr lang="en-US" sz="850" dirty="0"/>
          </a:p>
        </p:txBody>
      </p:sp>
      <p:sp>
        <p:nvSpPr>
          <p:cNvPr id="8" name="Shape 3"/>
          <p:cNvSpPr/>
          <p:nvPr/>
        </p:nvSpPr>
        <p:spPr>
          <a:xfrm>
            <a:off x="8259775" y="6236208"/>
            <a:ext cx="731520" cy="365760"/>
          </a:xfrm>
          <a:prstGeom prst="rect">
            <a:avLst/>
          </a:prstGeom>
          <a:solidFill>
            <a:srgbClr val="FFFFFF"/>
          </a:solidFill>
          <a:ln w="9525">
            <a:solidFill>
              <a:srgbClr val="000000"/>
            </a:solidFill>
            <a:prstDash val="solid"/>
          </a:ln>
        </p:spPr>
      </p:sp>
      <p:sp>
        <p:nvSpPr>
          <p:cNvPr id="9" name="Text 4"/>
          <p:cNvSpPr txBox="1"/>
          <p:nvPr/>
        </p:nvSpPr>
        <p:spPr>
          <a:xfrm>
            <a:off x="8332927" y="6272784"/>
            <a:ext cx="585216" cy="109728"/>
          </a:xfrm>
          <a:prstGeom prst="rect">
            <a:avLst/>
          </a:prstGeom>
          <a:noFill/>
          <a:ln/>
        </p:spPr>
        <p:txBody>
          <a:bodyPr wrap="square" lIns="0" tIns="0" rIns="0" bIns="0" rtlCol="0" anchor="ctr"/>
          <a:lstStyle/>
          <a:p>
            <a:pPr indent="0" marL="0">
              <a:buNone/>
            </a:pPr>
            <a:r>
              <a:rPr lang="en-US" sz="600" b="1" spc="150" kern="0" dirty="0">
                <a:solidFill>
                  <a:srgbClr val="6E6E6E"/>
                </a:solidFill>
                <a:latin typeface="Verdana" pitchFamily="34" charset="0"/>
                <a:ea typeface="Verdana" pitchFamily="34" charset="-122"/>
                <a:cs typeface="Verdana" pitchFamily="34" charset="-120"/>
              </a:rPr>
              <a:t>REV.</a:t>
            </a:r>
            <a:endParaRPr lang="en-US" sz="600" dirty="0"/>
          </a:p>
        </p:txBody>
      </p:sp>
      <p:sp>
        <p:nvSpPr>
          <p:cNvPr id="10" name="Text 5"/>
          <p:cNvSpPr txBox="1"/>
          <p:nvPr/>
        </p:nvSpPr>
        <p:spPr>
          <a:xfrm>
            <a:off x="8332927" y="6391656"/>
            <a:ext cx="585216" cy="173736"/>
          </a:xfrm>
          <a:prstGeom prst="rect">
            <a:avLst/>
          </a:prstGeom>
          <a:noFill/>
          <a:ln/>
        </p:spPr>
        <p:txBody>
          <a:bodyPr wrap="square" lIns="0" tIns="0" rIns="0" bIns="0" rtlCol="0" anchor="ctr">
            <a:normAutofit/>
          </a:bodyPr>
          <a:lstStyle/>
          <a:p>
            <a:pPr indent="0" marL="0">
              <a:buNone/>
            </a:pPr>
            <a:r>
              <a:rPr lang="en-US" sz="850" dirty="0">
                <a:solidFill>
                  <a:srgbClr val="000000"/>
                </a:solidFill>
                <a:latin typeface="Verdana" pitchFamily="34" charset="0"/>
                <a:ea typeface="Verdana" pitchFamily="34" charset="-122"/>
                <a:cs typeface="Verdana" pitchFamily="34" charset="-120"/>
              </a:rPr>
              <a:t>P1</a:t>
            </a:r>
            <a:endParaRPr lang="en-US" sz="850" dirty="0"/>
          </a:p>
        </p:txBody>
      </p:sp>
      <p:sp>
        <p:nvSpPr>
          <p:cNvPr id="11" name="Shape 6"/>
          <p:cNvSpPr/>
          <p:nvPr/>
        </p:nvSpPr>
        <p:spPr>
          <a:xfrm>
            <a:off x="8991295" y="6236208"/>
            <a:ext cx="2651760" cy="365760"/>
          </a:xfrm>
          <a:prstGeom prst="rect">
            <a:avLst/>
          </a:prstGeom>
          <a:solidFill>
            <a:srgbClr val="FFFFFF"/>
          </a:solidFill>
          <a:ln w="9525">
            <a:solidFill>
              <a:srgbClr val="000000"/>
            </a:solidFill>
            <a:prstDash val="solid"/>
          </a:ln>
        </p:spPr>
      </p:sp>
      <p:sp>
        <p:nvSpPr>
          <p:cNvPr id="12" name="Text 7"/>
          <p:cNvSpPr txBox="1"/>
          <p:nvPr/>
        </p:nvSpPr>
        <p:spPr>
          <a:xfrm>
            <a:off x="9064447" y="6272784"/>
            <a:ext cx="2505456" cy="109728"/>
          </a:xfrm>
          <a:prstGeom prst="rect">
            <a:avLst/>
          </a:prstGeom>
          <a:noFill/>
          <a:ln/>
        </p:spPr>
        <p:txBody>
          <a:bodyPr wrap="square" lIns="0" tIns="0" rIns="0" bIns="0" rtlCol="0" anchor="ctr"/>
          <a:lstStyle/>
          <a:p>
            <a:pPr indent="0" marL="0">
              <a:buNone/>
            </a:pPr>
            <a:r>
              <a:rPr lang="en-US" sz="600" b="1" spc="150" kern="0" dirty="0">
                <a:solidFill>
                  <a:srgbClr val="6E6E6E"/>
                </a:solidFill>
                <a:latin typeface="Verdana" pitchFamily="34" charset="0"/>
                <a:ea typeface="Verdana" pitchFamily="34" charset="-122"/>
                <a:cs typeface="Verdana" pitchFamily="34" charset="-120"/>
              </a:rPr>
              <a:t>STATUS</a:t>
            </a:r>
            <a:endParaRPr lang="en-US" sz="600" dirty="0"/>
          </a:p>
        </p:txBody>
      </p:sp>
      <p:sp>
        <p:nvSpPr>
          <p:cNvPr id="13" name="Text 8"/>
          <p:cNvSpPr txBox="1"/>
          <p:nvPr/>
        </p:nvSpPr>
        <p:spPr>
          <a:xfrm>
            <a:off x="9064447" y="6391656"/>
            <a:ext cx="2505456" cy="173736"/>
          </a:xfrm>
          <a:prstGeom prst="rect">
            <a:avLst/>
          </a:prstGeom>
          <a:noFill/>
          <a:ln/>
        </p:spPr>
        <p:txBody>
          <a:bodyPr wrap="square" lIns="0" tIns="0" rIns="0" bIns="0" rtlCol="0" anchor="ctr">
            <a:normAutofit/>
          </a:bodyPr>
          <a:lstStyle/>
          <a:p>
            <a:pPr indent="0" marL="0">
              <a:buNone/>
            </a:pPr>
            <a:r>
              <a:rPr lang="en-US" sz="850" b="1" dirty="0">
                <a:solidFill>
                  <a:srgbClr val="235835"/>
                </a:solidFill>
                <a:latin typeface="Verdana" pitchFamily="34" charset="0"/>
                <a:ea typeface="Verdana" pitchFamily="34" charset="-122"/>
                <a:cs typeface="Verdana" pitchFamily="34" charset="-120"/>
              </a:rPr>
              <a:t>Preliminary — not approved by AHLS</a:t>
            </a:r>
            <a:endParaRPr lang="en-US" sz="8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HLS Content">
    <p:bg>
      <p:bgPr>
        <a:solidFill>
          <a:srgbClr val="FFFFFF"/>
        </a:solidFill>
      </p:bgPr>
    </p:bg>
    <p:spTree>
      <p:nvGrpSpPr>
        <p:cNvPr id="1" name=""/>
        <p:cNvGrpSpPr/>
        <p:nvPr/>
      </p:nvGrpSpPr>
      <p:grpSpPr>
        <a:xfrm>
          <a:off x="0" y="0"/>
          <a:ext cx="0" cy="0"/>
          <a:chOff x="0" y="0"/>
          <a:chExt cx="0" cy="0"/>
        </a:xfrm>
      </p:grpSpPr>
      <p:pic>
        <p:nvPicPr>
          <p:cNvPr id="2" name="Image 0" descr="A.H. Lundberg Systems Limited logo">    </p:cNvPr>
          <p:cNvPicPr>
            <a:picLocks noChangeAspect="1"/>
          </p:cNvPicPr>
          <p:nvPr/>
        </p:nvPicPr>
        <p:blipFill>
          <a:blip r:embed="rId1"/>
          <a:stretch>
            <a:fillRect/>
          </a:stretch>
        </p:blipFill>
        <p:spPr>
          <a:xfrm>
            <a:off x="548640" y="384048"/>
            <a:ext cx="1723269" cy="219456"/>
          </a:xfrm>
          <a:prstGeom prst="rect">
            <a:avLst/>
          </a:prstGeom>
        </p:spPr>
      </p:pic>
      <p:sp>
        <p:nvSpPr>
          <p:cNvPr id="3" name="Text 0"/>
          <p:cNvSpPr/>
          <p:nvPr>
            <p:ph idx="101" type="body" hasCustomPrompt="1"/>
          </p:nvPr>
        </p:nvSpPr>
        <p:spPr>
          <a:xfrm>
            <a:off x="548640" y="896112"/>
            <a:ext cx="7863840" cy="219456"/>
          </a:xfrm>
          <a:prstGeom prst="rect">
            <a:avLst/>
          </a:prstGeom>
          <a:noFill/>
          <a:ln/>
        </p:spPr>
        <p:txBody>
          <a:bodyPr wrap="square" rtlCol="0"/>
          <a:lstStyle>
            <a:lvl1pPr algn="l" indent="0" marL="0">
              <a:buNone/>
              <a:defRPr lang="en-US" sz="900" b="1" spc="200" kern="0" dirty="0">
                <a:solidFill>
                  <a:srgbClr val="235835"/>
                </a:solidFill>
                <a:latin typeface="Verdana" pitchFamily="34" charset="0"/>
                <a:ea typeface="Verdana" pitchFamily="34" charset="-122"/>
                <a:cs typeface="Verdana" pitchFamily="34" charset="-120"/>
              </a:defRPr>
            </a:lvl1pPr>
          </a:lstStyle>
          <a:p>
            <a:pPr algn="l" indent="0" marL="0">
              <a:buNone/>
            </a:pPr>
            <a:r>
              <a:rPr lang="en-US" sz="900" b="1" spc="200" kern="0" dirty="0">
                <a:solidFill>
                  <a:srgbClr val="235835"/>
                </a:solidFill>
                <a:latin typeface="Verdana" pitchFamily="34" charset="0"/>
                <a:ea typeface="Verdana" pitchFamily="34" charset="-122"/>
                <a:cs typeface="Verdana" pitchFamily="34" charset="-120"/>
              </a:rPr>
              <a:t>SECTION · TOPIC</a:t>
            </a:r>
            <a:endParaRPr lang="en-US" sz="900" dirty="0"/>
          </a:p>
        </p:txBody>
      </p:sp>
      <p:sp>
        <p:nvSpPr>
          <p:cNvPr id="4" name="Text 0"/>
          <p:cNvSpPr/>
          <p:nvPr>
            <p:ph idx="102" type="title" hasCustomPrompt="1"/>
          </p:nvPr>
        </p:nvSpPr>
        <p:spPr>
          <a:xfrm>
            <a:off x="548640" y="1143000"/>
            <a:ext cx="7863840" cy="640080"/>
          </a:xfrm>
          <a:prstGeom prst="rect">
            <a:avLst/>
          </a:prstGeom>
          <a:noFill/>
          <a:ln/>
        </p:spPr>
        <p:txBody>
          <a:bodyPr wrap="square" rtlCol="0"/>
          <a:lstStyle>
            <a:lvl1pPr algn="l" indent="0" marL="0">
              <a:buNone/>
              <a:defRPr lang="en-US" sz="3000" spc="-50" kern="0" dirty="0">
                <a:solidFill>
                  <a:srgbClr val="000000"/>
                </a:solidFill>
                <a:latin typeface="Verdana" pitchFamily="34" charset="0"/>
                <a:ea typeface="Verdana" pitchFamily="34" charset="-122"/>
                <a:cs typeface="Verdana" pitchFamily="34" charset="-120"/>
              </a:defRPr>
            </a:lvl1pPr>
          </a:lstStyle>
          <a:p>
            <a:pPr algn="l" indent="0" marL="0">
              <a:buNone/>
            </a:pPr>
            <a:r>
              <a:rPr lang="en-US" sz="3000" spc="-50" kern="0" dirty="0">
                <a:solidFill>
                  <a:srgbClr val="000000"/>
                </a:solidFill>
                <a:latin typeface="Verdana" pitchFamily="34" charset="0"/>
                <a:ea typeface="Verdana" pitchFamily="34" charset="-122"/>
                <a:cs typeface="Verdana" pitchFamily="34" charset="-120"/>
              </a:rPr>
              <a:t>Slide title</a:t>
            </a:r>
            <a:endParaRPr lang="en-US" sz="3000" dirty="0"/>
          </a:p>
        </p:txBody>
      </p:sp>
      <p:sp>
        <p:nvSpPr>
          <p:cNvPr id="5" name="Shape 0"/>
          <p:cNvSpPr/>
          <p:nvPr/>
        </p:nvSpPr>
        <p:spPr>
          <a:xfrm>
            <a:off x="548640" y="6236208"/>
            <a:ext cx="4937760" cy="365760"/>
          </a:xfrm>
          <a:prstGeom prst="rect">
            <a:avLst/>
          </a:prstGeom>
          <a:solidFill>
            <a:srgbClr val="FFFFFF"/>
          </a:solidFill>
          <a:ln w="9525">
            <a:solidFill>
              <a:srgbClr val="000000"/>
            </a:solidFill>
            <a:prstDash val="solid"/>
          </a:ln>
        </p:spPr>
      </p:sp>
      <p:sp>
        <p:nvSpPr>
          <p:cNvPr id="6" name="Text 1"/>
          <p:cNvSpPr txBox="1"/>
          <p:nvPr/>
        </p:nvSpPr>
        <p:spPr>
          <a:xfrm>
            <a:off x="621792" y="6272784"/>
            <a:ext cx="4791456" cy="109728"/>
          </a:xfrm>
          <a:prstGeom prst="rect">
            <a:avLst/>
          </a:prstGeom>
          <a:noFill/>
          <a:ln/>
        </p:spPr>
        <p:txBody>
          <a:bodyPr wrap="square" lIns="0" tIns="0" rIns="0" bIns="0" rtlCol="0" anchor="ctr"/>
          <a:lstStyle/>
          <a:p>
            <a:pPr indent="0" marL="0">
              <a:buNone/>
            </a:pPr>
            <a:r>
              <a:rPr lang="en-US" sz="600" b="1" spc="150" kern="0" dirty="0">
                <a:solidFill>
                  <a:srgbClr val="6E6E6E"/>
                </a:solidFill>
                <a:latin typeface="Verdana" pitchFamily="34" charset="0"/>
                <a:ea typeface="Verdana" pitchFamily="34" charset="-122"/>
                <a:cs typeface="Verdana" pitchFamily="34" charset="-120"/>
              </a:rPr>
              <a:t>TITLE</a:t>
            </a:r>
            <a:endParaRPr lang="en-US" sz="600" dirty="0"/>
          </a:p>
        </p:txBody>
      </p:sp>
      <p:sp>
        <p:nvSpPr>
          <p:cNvPr id="7" name="Text 2"/>
          <p:cNvSpPr txBox="1"/>
          <p:nvPr/>
        </p:nvSpPr>
        <p:spPr>
          <a:xfrm>
            <a:off x="621792" y="6391656"/>
            <a:ext cx="4791456" cy="173736"/>
          </a:xfrm>
          <a:prstGeom prst="rect">
            <a:avLst/>
          </a:prstGeom>
          <a:noFill/>
          <a:ln/>
        </p:spPr>
        <p:txBody>
          <a:bodyPr wrap="square" lIns="0" tIns="0" rIns="0" bIns="0" rtlCol="0" anchor="ctr">
            <a:normAutofit/>
          </a:bodyPr>
          <a:lstStyle/>
          <a:p>
            <a:pPr indent="0" marL="0">
              <a:buNone/>
            </a:pPr>
            <a:r>
              <a:rPr lang="en-US" sz="850" dirty="0">
                <a:solidFill>
                  <a:srgbClr val="000000"/>
                </a:solidFill>
                <a:latin typeface="Verdana" pitchFamily="34" charset="0"/>
                <a:ea typeface="Verdana" pitchFamily="34" charset="-122"/>
                <a:cs typeface="Verdana" pitchFamily="34" charset="-120"/>
              </a:rPr>
              <a:t>AHLS — Preliminary Visual System Concept</a:t>
            </a:r>
            <a:endParaRPr lang="en-US" sz="850" dirty="0"/>
          </a:p>
        </p:txBody>
      </p:sp>
      <p:sp>
        <p:nvSpPr>
          <p:cNvPr id="8" name="Shape 3"/>
          <p:cNvSpPr/>
          <p:nvPr/>
        </p:nvSpPr>
        <p:spPr>
          <a:xfrm>
            <a:off x="5486400" y="6236208"/>
            <a:ext cx="1005840" cy="365760"/>
          </a:xfrm>
          <a:prstGeom prst="rect">
            <a:avLst/>
          </a:prstGeom>
          <a:solidFill>
            <a:srgbClr val="FFFFFF"/>
          </a:solidFill>
          <a:ln w="9525">
            <a:solidFill>
              <a:srgbClr val="000000"/>
            </a:solidFill>
            <a:prstDash val="solid"/>
          </a:ln>
        </p:spPr>
      </p:sp>
      <p:sp>
        <p:nvSpPr>
          <p:cNvPr id="9" name="Text 4"/>
          <p:cNvSpPr txBox="1"/>
          <p:nvPr/>
        </p:nvSpPr>
        <p:spPr>
          <a:xfrm>
            <a:off x="5559552" y="6272784"/>
            <a:ext cx="859536" cy="109728"/>
          </a:xfrm>
          <a:prstGeom prst="rect">
            <a:avLst/>
          </a:prstGeom>
          <a:noFill/>
          <a:ln/>
        </p:spPr>
        <p:txBody>
          <a:bodyPr wrap="square" lIns="0" tIns="0" rIns="0" bIns="0" rtlCol="0" anchor="ctr"/>
          <a:lstStyle/>
          <a:p>
            <a:pPr indent="0" marL="0">
              <a:buNone/>
            </a:pPr>
            <a:r>
              <a:rPr lang="en-US" sz="600" b="1" spc="150" kern="0" dirty="0">
                <a:solidFill>
                  <a:srgbClr val="6E6E6E"/>
                </a:solidFill>
                <a:latin typeface="Verdana" pitchFamily="34" charset="0"/>
                <a:ea typeface="Verdana" pitchFamily="34" charset="-122"/>
                <a:cs typeface="Verdana" pitchFamily="34" charset="-120"/>
              </a:rPr>
              <a:t>REV.</a:t>
            </a:r>
            <a:endParaRPr lang="en-US" sz="600" dirty="0"/>
          </a:p>
        </p:txBody>
      </p:sp>
      <p:sp>
        <p:nvSpPr>
          <p:cNvPr id="10" name="Text 5"/>
          <p:cNvSpPr txBox="1"/>
          <p:nvPr/>
        </p:nvSpPr>
        <p:spPr>
          <a:xfrm>
            <a:off x="5559552" y="6391656"/>
            <a:ext cx="859536" cy="173736"/>
          </a:xfrm>
          <a:prstGeom prst="rect">
            <a:avLst/>
          </a:prstGeom>
          <a:noFill/>
          <a:ln/>
        </p:spPr>
        <p:txBody>
          <a:bodyPr wrap="square" lIns="0" tIns="0" rIns="0" bIns="0" rtlCol="0" anchor="ctr">
            <a:normAutofit/>
          </a:bodyPr>
          <a:lstStyle/>
          <a:p>
            <a:pPr indent="0" marL="0">
              <a:buNone/>
            </a:pPr>
            <a:r>
              <a:rPr lang="en-US" sz="850" dirty="0">
                <a:solidFill>
                  <a:srgbClr val="000000"/>
                </a:solidFill>
                <a:latin typeface="Verdana" pitchFamily="34" charset="0"/>
                <a:ea typeface="Verdana" pitchFamily="34" charset="-122"/>
                <a:cs typeface="Verdana" pitchFamily="34" charset="-120"/>
              </a:rPr>
              <a:t>P1</a:t>
            </a:r>
            <a:endParaRPr lang="en-US" sz="850" dirty="0"/>
          </a:p>
        </p:txBody>
      </p:sp>
      <p:sp>
        <p:nvSpPr>
          <p:cNvPr id="11" name="Shape 6"/>
          <p:cNvSpPr/>
          <p:nvPr/>
        </p:nvSpPr>
        <p:spPr>
          <a:xfrm>
            <a:off x="6492240" y="6236208"/>
            <a:ext cx="3776472" cy="365760"/>
          </a:xfrm>
          <a:prstGeom prst="rect">
            <a:avLst/>
          </a:prstGeom>
          <a:solidFill>
            <a:srgbClr val="FFFFFF"/>
          </a:solidFill>
          <a:ln w="9525">
            <a:solidFill>
              <a:srgbClr val="000000"/>
            </a:solidFill>
            <a:prstDash val="solid"/>
          </a:ln>
        </p:spPr>
      </p:sp>
      <p:sp>
        <p:nvSpPr>
          <p:cNvPr id="12" name="Text 7"/>
          <p:cNvSpPr txBox="1"/>
          <p:nvPr/>
        </p:nvSpPr>
        <p:spPr>
          <a:xfrm>
            <a:off x="6565392" y="6272784"/>
            <a:ext cx="3630168" cy="109728"/>
          </a:xfrm>
          <a:prstGeom prst="rect">
            <a:avLst/>
          </a:prstGeom>
          <a:noFill/>
          <a:ln/>
        </p:spPr>
        <p:txBody>
          <a:bodyPr wrap="square" lIns="0" tIns="0" rIns="0" bIns="0" rtlCol="0" anchor="ctr"/>
          <a:lstStyle/>
          <a:p>
            <a:pPr indent="0" marL="0">
              <a:buNone/>
            </a:pPr>
            <a:r>
              <a:rPr lang="en-US" sz="600" b="1" spc="150" kern="0" dirty="0">
                <a:solidFill>
                  <a:srgbClr val="6E6E6E"/>
                </a:solidFill>
                <a:latin typeface="Verdana" pitchFamily="34" charset="0"/>
                <a:ea typeface="Verdana" pitchFamily="34" charset="-122"/>
                <a:cs typeface="Verdana" pitchFamily="34" charset="-120"/>
              </a:rPr>
              <a:t>STATUS</a:t>
            </a:r>
            <a:endParaRPr lang="en-US" sz="600" dirty="0"/>
          </a:p>
        </p:txBody>
      </p:sp>
      <p:sp>
        <p:nvSpPr>
          <p:cNvPr id="13" name="Text 8"/>
          <p:cNvSpPr txBox="1"/>
          <p:nvPr/>
        </p:nvSpPr>
        <p:spPr>
          <a:xfrm>
            <a:off x="6565392" y="6391656"/>
            <a:ext cx="3630168" cy="173736"/>
          </a:xfrm>
          <a:prstGeom prst="rect">
            <a:avLst/>
          </a:prstGeom>
          <a:noFill/>
          <a:ln/>
        </p:spPr>
        <p:txBody>
          <a:bodyPr wrap="square" lIns="0" tIns="0" rIns="0" bIns="0" rtlCol="0" anchor="ctr">
            <a:normAutofit/>
          </a:bodyPr>
          <a:lstStyle/>
          <a:p>
            <a:pPr indent="0" marL="0">
              <a:buNone/>
            </a:pPr>
            <a:r>
              <a:rPr lang="en-US" sz="850" b="1" dirty="0">
                <a:solidFill>
                  <a:srgbClr val="235835"/>
                </a:solidFill>
                <a:latin typeface="Verdana" pitchFamily="34" charset="0"/>
                <a:ea typeface="Verdana" pitchFamily="34" charset="-122"/>
                <a:cs typeface="Verdana" pitchFamily="34" charset="-120"/>
              </a:rPr>
              <a:t>Preliminary — not approved by AHLS</a:t>
            </a:r>
            <a:endParaRPr lang="en-US" sz="850" dirty="0"/>
          </a:p>
        </p:txBody>
      </p:sp>
      <p:sp>
        <p:nvSpPr>
          <p:cNvPr id="14" name="Shape 9"/>
          <p:cNvSpPr/>
          <p:nvPr/>
        </p:nvSpPr>
        <p:spPr>
          <a:xfrm>
            <a:off x="10268712" y="6236208"/>
            <a:ext cx="1374343" cy="365760"/>
          </a:xfrm>
          <a:prstGeom prst="rect">
            <a:avLst/>
          </a:prstGeom>
          <a:solidFill>
            <a:srgbClr val="FFFFFF"/>
          </a:solidFill>
          <a:ln w="9525">
            <a:solidFill>
              <a:srgbClr val="000000"/>
            </a:solidFill>
            <a:prstDash val="solid"/>
          </a:ln>
        </p:spPr>
      </p:sp>
      <p:sp>
        <p:nvSpPr>
          <p:cNvPr id="15" name="Text 10"/>
          <p:cNvSpPr txBox="1"/>
          <p:nvPr/>
        </p:nvSpPr>
        <p:spPr>
          <a:xfrm>
            <a:off x="10341864" y="6272784"/>
            <a:ext cx="914400" cy="109728"/>
          </a:xfrm>
          <a:prstGeom prst="rect">
            <a:avLst/>
          </a:prstGeom>
          <a:noFill/>
          <a:ln/>
        </p:spPr>
        <p:txBody>
          <a:bodyPr wrap="square" lIns="0" tIns="0" rIns="0" bIns="0" rtlCol="0" anchor="ctr"/>
          <a:lstStyle/>
          <a:p>
            <a:pPr indent="0" marL="0">
              <a:buNone/>
            </a:pPr>
            <a:r>
              <a:rPr lang="en-US" sz="600" b="1" spc="150" kern="0" dirty="0">
                <a:solidFill>
                  <a:srgbClr val="6E6E6E"/>
                </a:solidFill>
                <a:latin typeface="Verdana" pitchFamily="34" charset="0"/>
                <a:ea typeface="Verdana" pitchFamily="34" charset="-122"/>
                <a:cs typeface="Verdana" pitchFamily="34" charset="-120"/>
              </a:rPr>
              <a:t>SLIDE</a:t>
            </a:r>
            <a:endParaRPr lang="en-US" sz="600" dirty="0"/>
          </a:p>
        </p:txBody>
      </p:sp>
      <p:sp>
        <p:nvSpPr>
          <p:cNvPr id="25" name="Slide Number Placeholder 0"/>
          <p:cNvSpPr>
            <a:spLocks noGrp="1"/>
          </p:cNvSpPr>
          <p:nvPr>
            <p:ph type="sldNum" sz="quarter" idx="4294967295"/>
          </p:nvPr>
        </p:nvSpPr>
        <p:spPr>
          <a:xfrm>
            <a:off x="10360152" y="6391656"/>
            <a:ext cx="548640" cy="173736"/>
          </a:xfrm>
          <a:prstGeom prst="rect">
            <a:avLst/>
          </a:prstGeom>
          <a:extLst>
            <a:ext uri="{C572A759-6A51-4108-AA02-DFA0A04FC94B}">
              <ma14:wrappingTextBoxFlag xmlns:ma14="http://schemas.microsoft.com/office/mac/drawingml/2011/main" val="0"/>
            </a:ext>
          </a:extLst>
        </p:spPr>
        <p:txBody>
          <a:bodyPr lIns="0" tIns="0" rIns="0" bIns="0"/>
          <a:lstStyle>
            <a:lvl1pPr>
              <a:defRPr sz="850">
                <a:solidFill>
                  <a:srgbClr val="000000"/>
                </a:solidFill>
                <a:latin typeface="Verdana"/>
                <a:ea typeface="Verdana"/>
                <a:cs typeface="Verdana"/>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360152" y="6391656"/>
            <a:ext cx="548640" cy="173736"/>
          </a:xfrm>
          <a:prstGeom prst="rect">
            <a:avLst/>
          </a:prstGeom>
          <a:extLst>
            <a:ext uri="{C572A759-6A51-4108-AA02-DFA0A04FC94B}">
              <ma14:wrappingTextBoxFlag xmlns:ma14="http://schemas.microsoft.com/office/mac/drawingml/2011/main" val="0"/>
            </a:ext>
          </a:extLst>
        </p:spPr>
        <p:txBody>
          <a:bodyPr lIns="0" tIns="0" rIns="0" bIns="0"/>
          <a:lstStyle>
            <a:lvl1pPr>
              <a:defRPr sz="850">
                <a:solidFill>
                  <a:srgbClr val="000000"/>
                </a:solidFill>
                <a:latin typeface="Verdana"/>
                <a:ea typeface="Verdana"/>
                <a:cs typeface="Verdana"/>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25880"/>
            <a:ext cx="7315200" cy="228600"/>
          </a:xfrm>
          <a:prstGeom prst="rect">
            <a:avLst/>
          </a:prstGeom>
          <a:noFill/>
          <a:ln/>
        </p:spPr>
        <p:txBody>
          <a:bodyPr wrap="square" lIns="0" tIns="0" rIns="0" bIns="0" rtlCol="0" anchor="ctr"/>
          <a:lstStyle/>
          <a:p>
            <a:pPr indent="0" marL="0">
              <a:buNone/>
            </a:pPr>
            <a:r>
              <a:rPr lang="en-US" sz="900" b="1" spc="250" kern="0" dirty="0">
                <a:solidFill>
                  <a:srgbClr val="000000"/>
                </a:solidFill>
                <a:latin typeface="Verdana" pitchFamily="34" charset="0"/>
                <a:ea typeface="Verdana" pitchFamily="34" charset="-122"/>
                <a:cs typeface="Verdana" pitchFamily="34" charset="-120"/>
              </a:rPr>
              <a:t>PROCESS TECHNOLOGY · VANCOUVER, BC · SINCE 1954</a:t>
            </a:r>
            <a:endParaRPr lang="en-US" sz="900" dirty="0"/>
          </a:p>
        </p:txBody>
      </p:sp>
      <p:sp>
        <p:nvSpPr>
          <p:cNvPr id="3" name="Text 0"/>
          <p:cNvSpPr/>
          <p:nvPr>
            <p:ph idx="101" type="title" hasCustomPrompt="1"/>
          </p:nvPr>
        </p:nvSpPr>
        <p:spPr>
          <a:xfrm>
            <a:off x="548640" y="1600200"/>
            <a:ext cx="9692640" cy="2057400"/>
          </a:xfrm>
          <a:prstGeom prst="rect">
            <a:avLst/>
          </a:prstGeom>
          <a:noFill/>
          <a:ln/>
        </p:spPr>
        <p:txBody>
          <a:bodyPr wrap="square" lIns="0" tIns="0" rIns="0" bIns="0" rtlCol="0" anchor="b"/>
          <a:lstStyle/>
          <a:p>
            <a:pPr algn="l" indent="0" marL="0">
              <a:buNone/>
            </a:pPr>
            <a:r>
              <a:rPr lang="en-US" sz="4600" spc="-100" kern="0" dirty="0">
                <a:solidFill>
                  <a:srgbClr val="000000"/>
                </a:solidFill>
                <a:latin typeface="Verdana" pitchFamily="34" charset="0"/>
                <a:ea typeface="Verdana" pitchFamily="34" charset="-122"/>
                <a:cs typeface="Verdana" pitchFamily="34" charset="-120"/>
              </a:rPr>
              <a:t>Air and water systems,</a:t>
            </a:r>
            <a:endParaRPr lang="en-US" sz="4600" dirty="0"/>
          </a:p>
          <a:p>
            <a:pPr algn="l" indent="0" marL="0">
              <a:buNone/>
            </a:pPr>
            <a:r>
              <a:rPr lang="en-US" sz="4600" spc="-100" kern="0" dirty="0">
                <a:solidFill>
                  <a:srgbClr val="235835"/>
                </a:solidFill>
                <a:latin typeface="Verdana" pitchFamily="34" charset="0"/>
                <a:ea typeface="Verdana" pitchFamily="34" charset="-122"/>
                <a:cs typeface="Verdana" pitchFamily="34" charset="-120"/>
              </a:rPr>
              <a:t>engineered since 1954.</a:t>
            </a:r>
            <a:endParaRPr lang="en-US" sz="4600" dirty="0"/>
          </a:p>
        </p:txBody>
      </p:sp>
      <p:sp>
        <p:nvSpPr>
          <p:cNvPr id="4" name="Text 0"/>
          <p:cNvSpPr/>
          <p:nvPr>
            <p:ph idx="102" type="body" hasCustomPrompt="1"/>
          </p:nvPr>
        </p:nvSpPr>
        <p:spPr>
          <a:xfrm>
            <a:off x="548640" y="3840480"/>
            <a:ext cx="7498080" cy="548640"/>
          </a:xfrm>
          <a:prstGeom prst="rect">
            <a:avLst/>
          </a:prstGeom>
          <a:noFill/>
          <a:ln/>
        </p:spPr>
        <p:txBody>
          <a:bodyPr wrap="square" lIns="0" tIns="0" rIns="0" bIns="0" rtlCol="0" anchor="t"/>
          <a:lstStyle/>
          <a:p>
            <a:pPr algn="l" indent="0" marL="0">
              <a:buNone/>
            </a:pPr>
            <a:r>
              <a:rPr lang="en-US" sz="1500" dirty="0">
                <a:solidFill>
                  <a:srgbClr val="6E6E6E"/>
                </a:solidFill>
                <a:latin typeface="Verdana" pitchFamily="34" charset="0"/>
                <a:ea typeface="Verdana" pitchFamily="34" charset="-122"/>
                <a:cs typeface="Verdana" pitchFamily="34" charset="-120"/>
              </a:rPr>
              <a:t>Company presentation · [Audience] · [Date]</a:t>
            </a:r>
            <a:endParaRPr lang="en-US" sz="1500" dirty="0"/>
          </a:p>
        </p:txBody>
      </p:sp>
      <p:sp>
        <p:nvSpPr>
          <p:cNvPr id="5" name="Untreated stream"/>
          <p:cNvSpPr/>
          <p:nvPr/>
        </p:nvSpPr>
        <p:spPr>
          <a:xfrm>
            <a:off x="0" y="4984447"/>
            <a:ext cx="3474720" cy="182852"/>
          </a:xfrm>
          <a:custGeom>
            <a:avLst/>
            <a:gdLst/>
            <a:ahLst/>
            <a:cxnLst/>
            <a:rect l="l" t="t" r="r" b="b"/>
            <a:pathLst>
              <a:path w="3474720" h="182852">
                <a:moveTo>
                  <a:pt x="0" y="90473"/>
                </a:moveTo>
                <a:cubicBezTo>
                  <a:pt x="21449" y="87998"/>
                  <a:pt x="85796" y="82931"/>
                  <a:pt x="128693" y="75625"/>
                </a:cubicBezTo>
                <a:cubicBezTo>
                  <a:pt x="171591" y="68319"/>
                  <a:pt x="214489" y="51407"/>
                  <a:pt x="257387" y="46637"/>
                </a:cubicBezTo>
                <a:cubicBezTo>
                  <a:pt x="300284" y="41867"/>
                  <a:pt x="343182" y="44322"/>
                  <a:pt x="386080" y="47005"/>
                </a:cubicBezTo>
                <a:cubicBezTo>
                  <a:pt x="428978" y="49687"/>
                  <a:pt x="471876" y="47277"/>
                  <a:pt x="514773" y="62732"/>
                </a:cubicBezTo>
                <a:cubicBezTo>
                  <a:pt x="557671" y="78187"/>
                  <a:pt x="600569" y="120442"/>
                  <a:pt x="643467" y="139734"/>
                </a:cubicBezTo>
                <a:cubicBezTo>
                  <a:pt x="686364" y="159025"/>
                  <a:pt x="729262" y="182852"/>
                  <a:pt x="772160" y="178479"/>
                </a:cubicBezTo>
                <a:cubicBezTo>
                  <a:pt x="815058" y="174106"/>
                  <a:pt x="857956" y="127621"/>
                  <a:pt x="900853" y="113496"/>
                </a:cubicBezTo>
                <a:cubicBezTo>
                  <a:pt x="943751" y="99371"/>
                  <a:pt x="986649" y="89687"/>
                  <a:pt x="1029547" y="93728"/>
                </a:cubicBezTo>
                <a:cubicBezTo>
                  <a:pt x="1072444" y="97770"/>
                  <a:pt x="1115342" y="142489"/>
                  <a:pt x="1158240" y="137744"/>
                </a:cubicBezTo>
                <a:cubicBezTo>
                  <a:pt x="1201138" y="132999"/>
                  <a:pt x="1244036" y="79834"/>
                  <a:pt x="1286933" y="65261"/>
                </a:cubicBezTo>
                <a:cubicBezTo>
                  <a:pt x="1329831" y="50688"/>
                  <a:pt x="1372729" y="46679"/>
                  <a:pt x="1415627" y="50306"/>
                </a:cubicBezTo>
                <a:cubicBezTo>
                  <a:pt x="1458524" y="53932"/>
                  <a:pt x="1501422" y="85030"/>
                  <a:pt x="1544320" y="87022"/>
                </a:cubicBezTo>
                <a:cubicBezTo>
                  <a:pt x="1587218" y="89013"/>
                  <a:pt x="1630116" y="75321"/>
                  <a:pt x="1673013" y="62253"/>
                </a:cubicBezTo>
                <a:cubicBezTo>
                  <a:pt x="1715911" y="49185"/>
                  <a:pt x="1758809" y="0"/>
                  <a:pt x="1801707" y="8613"/>
                </a:cubicBezTo>
                <a:cubicBezTo>
                  <a:pt x="1844604" y="17226"/>
                  <a:pt x="1887502" y="106190"/>
                  <a:pt x="1930400" y="113930"/>
                </a:cubicBezTo>
                <a:cubicBezTo>
                  <a:pt x="1973298" y="121669"/>
                  <a:pt x="2016196" y="60717"/>
                  <a:pt x="2059093" y="55051"/>
                </a:cubicBezTo>
                <a:cubicBezTo>
                  <a:pt x="2101991" y="49385"/>
                  <a:pt x="2144889" y="66126"/>
                  <a:pt x="2187787" y="79933"/>
                </a:cubicBezTo>
                <a:cubicBezTo>
                  <a:pt x="2230684" y="93740"/>
                  <a:pt x="2273582" y="143993"/>
                  <a:pt x="2316480" y="137892"/>
                </a:cubicBezTo>
                <a:cubicBezTo>
                  <a:pt x="2359378" y="131790"/>
                  <a:pt x="2402276" y="55278"/>
                  <a:pt x="2445173" y="43325"/>
                </a:cubicBezTo>
                <a:cubicBezTo>
                  <a:pt x="2488071" y="31371"/>
                  <a:pt x="2530969" y="65690"/>
                  <a:pt x="2573867" y="66172"/>
                </a:cubicBezTo>
                <a:cubicBezTo>
                  <a:pt x="2616764" y="66655"/>
                  <a:pt x="2659662" y="44708"/>
                  <a:pt x="2702560" y="46219"/>
                </a:cubicBezTo>
                <a:cubicBezTo>
                  <a:pt x="2745458" y="47730"/>
                  <a:pt x="2788356" y="69443"/>
                  <a:pt x="2831253" y="75237"/>
                </a:cubicBezTo>
                <a:cubicBezTo>
                  <a:pt x="2874151" y="81030"/>
                  <a:pt x="2917049" y="83180"/>
                  <a:pt x="2959947" y="80981"/>
                </a:cubicBezTo>
                <a:cubicBezTo>
                  <a:pt x="3002844" y="78781"/>
                  <a:pt x="3045742" y="61053"/>
                  <a:pt x="3088640" y="62041"/>
                </a:cubicBezTo>
                <a:cubicBezTo>
                  <a:pt x="3131538" y="63029"/>
                  <a:pt x="3174436" y="81301"/>
                  <a:pt x="3217333" y="86908"/>
                </a:cubicBezTo>
                <a:cubicBezTo>
                  <a:pt x="3260231" y="92515"/>
                  <a:pt x="3303129" y="95086"/>
                  <a:pt x="3346027" y="95681"/>
                </a:cubicBezTo>
                <a:cubicBezTo>
                  <a:pt x="3388924" y="96275"/>
                  <a:pt x="3453271" y="91341"/>
                  <a:pt x="3474720" y="90473"/>
                </a:cubicBezTo>
              </a:path>
            </a:pathLst>
          </a:custGeom>
          <a:ln w="19050">
            <a:solidFill>
              <a:srgbClr val="000000"/>
            </a:solidFill>
            <a:prstDash val="solid"/>
          </a:ln>
        </p:spPr>
      </p:sp>
      <p:sp>
        <p:nvSpPr>
          <p:cNvPr id="6" name="Process line"/>
          <p:cNvSpPr/>
          <p:nvPr/>
        </p:nvSpPr>
        <p:spPr>
          <a:xfrm>
            <a:off x="3474720" y="5074920"/>
            <a:ext cx="1143000" cy="9144"/>
          </a:xfrm>
          <a:custGeom>
            <a:avLst/>
            <a:gdLst/>
            <a:ahLst/>
            <a:cxnLst/>
            <a:rect l="l" t="t" r="r" b="b"/>
            <a:pathLst>
              <a:path w="1143000" h="9144">
                <a:moveTo>
                  <a:pt x="0" y="0"/>
                </a:moveTo>
                <a:lnTo>
                  <a:pt x="1143000" y="0"/>
                </a:lnTo>
              </a:path>
            </a:pathLst>
          </a:custGeom>
          <a:ln w="25400">
            <a:solidFill>
              <a:srgbClr val="000000"/>
            </a:solidFill>
            <a:prstDash val="solid"/>
          </a:ln>
        </p:spPr>
      </p:sp>
      <p:sp>
        <p:nvSpPr>
          <p:cNvPr id="7" name="Equipment outline"/>
          <p:cNvSpPr/>
          <p:nvPr/>
        </p:nvSpPr>
        <p:spPr>
          <a:xfrm>
            <a:off x="4617720" y="4572000"/>
            <a:ext cx="502920" cy="1005840"/>
          </a:xfrm>
          <a:custGeom>
            <a:avLst/>
            <a:gdLst/>
            <a:ahLst/>
            <a:cxnLst/>
            <a:rect l="l" t="t" r="r" b="b"/>
            <a:pathLst>
              <a:path w="502920" h="1005840">
                <a:moveTo>
                  <a:pt x="0" y="0"/>
                </a:moveTo>
                <a:lnTo>
                  <a:pt x="0" y="1005840"/>
                </a:lnTo>
                <a:lnTo>
                  <a:pt x="502920" y="1005840"/>
                </a:lnTo>
                <a:lnTo>
                  <a:pt x="502920" y="0"/>
                </a:lnTo>
                <a:close/>
              </a:path>
            </a:pathLst>
          </a:custGeom>
          <a:ln w="15875">
            <a:solidFill>
              <a:srgbClr val="000000"/>
            </a:solidFill>
            <a:prstDash val="solid"/>
          </a:ln>
        </p:spPr>
      </p:sp>
      <p:sp>
        <p:nvSpPr>
          <p:cNvPr id="8" name="Shape 6"/>
          <p:cNvSpPr/>
          <p:nvPr/>
        </p:nvSpPr>
        <p:spPr>
          <a:xfrm>
            <a:off x="4617720" y="4773168"/>
            <a:ext cx="502920" cy="9144"/>
          </a:xfrm>
          <a:custGeom>
            <a:avLst/>
            <a:gdLst/>
            <a:ahLst/>
            <a:cxnLst/>
            <a:rect l="l" t="t" r="r" b="b"/>
            <a:pathLst>
              <a:path w="502920" h="9144">
                <a:moveTo>
                  <a:pt x="0" y="0"/>
                </a:moveTo>
                <a:lnTo>
                  <a:pt x="502920" y="0"/>
                </a:lnTo>
              </a:path>
            </a:pathLst>
          </a:custGeom>
          <a:ln w="9525">
            <a:solidFill>
              <a:srgbClr val="000000"/>
            </a:solidFill>
            <a:prstDash val="solid"/>
          </a:ln>
        </p:spPr>
      </p:sp>
      <p:sp>
        <p:nvSpPr>
          <p:cNvPr id="9" name="Shape 7"/>
          <p:cNvSpPr/>
          <p:nvPr/>
        </p:nvSpPr>
        <p:spPr>
          <a:xfrm>
            <a:off x="4617720" y="5376672"/>
            <a:ext cx="502920" cy="9144"/>
          </a:xfrm>
          <a:custGeom>
            <a:avLst/>
            <a:gdLst/>
            <a:ahLst/>
            <a:cxnLst/>
            <a:rect l="l" t="t" r="r" b="b"/>
            <a:pathLst>
              <a:path w="502920" h="9144">
                <a:moveTo>
                  <a:pt x="0" y="0"/>
                </a:moveTo>
                <a:lnTo>
                  <a:pt x="502920" y="0"/>
                </a:lnTo>
              </a:path>
            </a:pathLst>
          </a:custGeom>
          <a:ln w="9525">
            <a:solidFill>
              <a:srgbClr val="000000"/>
            </a:solidFill>
            <a:prstDash val="solid"/>
          </a:ln>
        </p:spPr>
      </p:sp>
      <p:sp>
        <p:nvSpPr>
          <p:cNvPr id="10" name="Shape 8"/>
          <p:cNvSpPr/>
          <p:nvPr/>
        </p:nvSpPr>
        <p:spPr>
          <a:xfrm>
            <a:off x="4745736" y="4773168"/>
            <a:ext cx="9144" cy="603504"/>
          </a:xfrm>
          <a:custGeom>
            <a:avLst/>
            <a:gdLst/>
            <a:ahLst/>
            <a:cxnLst/>
            <a:rect l="l" t="t" r="r" b="b"/>
            <a:pathLst>
              <a:path w="9144" h="603504">
                <a:moveTo>
                  <a:pt x="0" y="0"/>
                </a:moveTo>
                <a:lnTo>
                  <a:pt x="0" y="603504"/>
                </a:lnTo>
              </a:path>
            </a:pathLst>
          </a:custGeom>
          <a:ln w="9525">
            <a:solidFill>
              <a:srgbClr val="000000"/>
            </a:solidFill>
            <a:prstDash val="solid"/>
          </a:ln>
        </p:spPr>
      </p:sp>
      <p:sp>
        <p:nvSpPr>
          <p:cNvPr id="11" name="Shape 9"/>
          <p:cNvSpPr/>
          <p:nvPr/>
        </p:nvSpPr>
        <p:spPr>
          <a:xfrm>
            <a:off x="4864608" y="4773168"/>
            <a:ext cx="9144" cy="603504"/>
          </a:xfrm>
          <a:custGeom>
            <a:avLst/>
            <a:gdLst/>
            <a:ahLst/>
            <a:cxnLst/>
            <a:rect l="l" t="t" r="r" b="b"/>
            <a:pathLst>
              <a:path w="9144" h="603504">
                <a:moveTo>
                  <a:pt x="0" y="0"/>
                </a:moveTo>
                <a:lnTo>
                  <a:pt x="0" y="603504"/>
                </a:lnTo>
              </a:path>
            </a:pathLst>
          </a:custGeom>
          <a:ln w="9525">
            <a:solidFill>
              <a:srgbClr val="000000"/>
            </a:solidFill>
            <a:prstDash val="solid"/>
          </a:ln>
        </p:spPr>
      </p:sp>
      <p:sp>
        <p:nvSpPr>
          <p:cNvPr id="12" name="Shape 10"/>
          <p:cNvSpPr/>
          <p:nvPr/>
        </p:nvSpPr>
        <p:spPr>
          <a:xfrm>
            <a:off x="4992624" y="4773168"/>
            <a:ext cx="9144" cy="603504"/>
          </a:xfrm>
          <a:custGeom>
            <a:avLst/>
            <a:gdLst/>
            <a:ahLst/>
            <a:cxnLst/>
            <a:rect l="l" t="t" r="r" b="b"/>
            <a:pathLst>
              <a:path w="9144" h="603504">
                <a:moveTo>
                  <a:pt x="0" y="0"/>
                </a:moveTo>
                <a:lnTo>
                  <a:pt x="0" y="603504"/>
                </a:lnTo>
              </a:path>
            </a:pathLst>
          </a:custGeom>
          <a:ln w="9525">
            <a:solidFill>
              <a:srgbClr val="000000"/>
            </a:solidFill>
            <a:prstDash val="solid"/>
          </a:ln>
        </p:spPr>
      </p:sp>
      <p:sp>
        <p:nvSpPr>
          <p:cNvPr id="13" name="Treated stream"/>
          <p:cNvSpPr/>
          <p:nvPr/>
        </p:nvSpPr>
        <p:spPr>
          <a:xfrm>
            <a:off x="5120640" y="5074920"/>
            <a:ext cx="6522415" cy="9144"/>
          </a:xfrm>
          <a:custGeom>
            <a:avLst/>
            <a:gdLst/>
            <a:ahLst/>
            <a:cxnLst/>
            <a:rect l="l" t="t" r="r" b="b"/>
            <a:pathLst>
              <a:path w="6522415" h="9144">
                <a:moveTo>
                  <a:pt x="0" y="0"/>
                </a:moveTo>
                <a:lnTo>
                  <a:pt x="6522415" y="0"/>
                </a:lnTo>
              </a:path>
            </a:pathLst>
          </a:custGeom>
          <a:ln w="25400">
            <a:solidFill>
              <a:srgbClr val="00965F"/>
            </a:solidFill>
            <a:prstDash val="solid"/>
            <a:tailEnd type="triangle"/>
          </a:ln>
        </p:spPr>
      </p:sp>
      <p:sp>
        <p:nvSpPr>
          <p:cNvPr id="14" name="Balloon 02"/>
          <p:cNvSpPr/>
          <p:nvPr/>
        </p:nvSpPr>
        <p:spPr>
          <a:xfrm>
            <a:off x="4768596" y="4215384"/>
            <a:ext cx="201168" cy="201168"/>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02</a:t>
            </a:r>
            <a:endParaRPr lang="en-US" sz="750" dirty="0"/>
          </a:p>
        </p:txBody>
      </p:sp>
      <p:sp>
        <p:nvSpPr>
          <p:cNvPr id="15" name="Text 13"/>
          <p:cNvSpPr txBox="1"/>
          <p:nvPr/>
        </p:nvSpPr>
        <p:spPr>
          <a:xfrm>
            <a:off x="548640" y="4617720"/>
            <a:ext cx="2011680" cy="182880"/>
          </a:xfrm>
          <a:prstGeom prst="rect">
            <a:avLst/>
          </a:prstGeom>
          <a:noFill/>
          <a:ln/>
        </p:spPr>
        <p:txBody>
          <a:bodyPr wrap="square" lIns="0" tIns="0" rIns="0" bIns="0" rtlCol="0" anchor="ctr"/>
          <a:lstStyle/>
          <a:p>
            <a:pPr indent="0" marL="0">
              <a:buNone/>
            </a:pPr>
            <a:r>
              <a:rPr lang="en-US" sz="750" b="1" spc="200" kern="0" dirty="0">
                <a:solidFill>
                  <a:srgbClr val="6E6E6E"/>
                </a:solidFill>
                <a:latin typeface="Verdana" pitchFamily="34" charset="0"/>
                <a:ea typeface="Verdana" pitchFamily="34" charset="-122"/>
                <a:cs typeface="Verdana" pitchFamily="34" charset="-120"/>
              </a:rPr>
              <a:t>IN — UNTREATED</a:t>
            </a:r>
            <a:endParaRPr lang="en-US" sz="750" dirty="0"/>
          </a:p>
        </p:txBody>
      </p:sp>
      <p:sp>
        <p:nvSpPr>
          <p:cNvPr id="16" name="Text 14"/>
          <p:cNvSpPr txBox="1"/>
          <p:nvPr/>
        </p:nvSpPr>
        <p:spPr>
          <a:xfrm>
            <a:off x="9631375" y="4709160"/>
            <a:ext cx="2011680" cy="182880"/>
          </a:xfrm>
          <a:prstGeom prst="rect">
            <a:avLst/>
          </a:prstGeom>
          <a:noFill/>
          <a:ln/>
        </p:spPr>
        <p:txBody>
          <a:bodyPr wrap="square" lIns="0" tIns="0" rIns="0" bIns="0" rtlCol="0" anchor="ctr"/>
          <a:lstStyle/>
          <a:p>
            <a:pPr algn="r" indent="0" marL="0">
              <a:buNone/>
            </a:pPr>
            <a:r>
              <a:rPr lang="en-US" sz="750" b="1" spc="200" kern="0" dirty="0">
                <a:solidFill>
                  <a:srgbClr val="235835"/>
                </a:solidFill>
                <a:latin typeface="Verdana" pitchFamily="34" charset="0"/>
                <a:ea typeface="Verdana" pitchFamily="34" charset="-122"/>
                <a:cs typeface="Verdana" pitchFamily="34" charset="-120"/>
              </a:rPr>
              <a:t>OUT — TREATED</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1" type="body" hasCustomPrompt="1"/>
          </p:nvPr>
        </p:nvSpPr>
        <p:spPr>
          <a:xfrm>
            <a:off x="548640" y="896112"/>
            <a:ext cx="7863840" cy="219456"/>
          </a:xfrm>
          <a:prstGeom prst="rect">
            <a:avLst/>
          </a:prstGeom>
          <a:noFill/>
          <a:ln/>
        </p:spPr>
        <p:txBody>
          <a:bodyPr wrap="square" lIns="0" tIns="0" rIns="0" bIns="0" rtlCol="0" anchor="t"/>
          <a:lstStyle/>
          <a:p>
            <a:pPr algn="l" indent="0" marL="0">
              <a:buNone/>
            </a:pPr>
            <a:r>
              <a:rPr lang="en-US" sz="900" b="1" spc="200" kern="0" dirty="0">
                <a:solidFill>
                  <a:srgbClr val="235835"/>
                </a:solidFill>
                <a:latin typeface="Verdana" pitchFamily="34" charset="0"/>
                <a:ea typeface="Verdana" pitchFamily="34" charset="-122"/>
                <a:cs typeface="Verdana" pitchFamily="34" charset="-120"/>
              </a:rPr>
              <a:t>AIR POLLUTION CONTROL · TECHNOLOGY</a:t>
            </a:r>
            <a:endParaRPr lang="en-US" sz="900" dirty="0"/>
          </a:p>
        </p:txBody>
      </p:sp>
      <p:sp>
        <p:nvSpPr>
          <p:cNvPr id="3" name="Text 0"/>
          <p:cNvSpPr/>
          <p:nvPr>
            <p:ph idx="102" type="title" hasCustomPrompt="1"/>
          </p:nvPr>
        </p:nvSpPr>
        <p:spPr>
          <a:xfrm>
            <a:off x="548640" y="1143000"/>
            <a:ext cx="7863840" cy="640080"/>
          </a:xfrm>
          <a:prstGeom prst="rect">
            <a:avLst/>
          </a:prstGeom>
          <a:noFill/>
          <a:ln/>
        </p:spPr>
        <p:txBody>
          <a:bodyPr wrap="square" lIns="0" tIns="0" rIns="0" bIns="0" rtlCol="0" anchor="t"/>
          <a:lstStyle/>
          <a:p>
            <a:pPr algn="l" indent="0" marL="0">
              <a:buNone/>
            </a:pPr>
            <a:r>
              <a:rPr lang="en-US" sz="3000" spc="-50" kern="0" dirty="0">
                <a:solidFill>
                  <a:srgbClr val="000000"/>
                </a:solidFill>
                <a:latin typeface="Verdana" pitchFamily="34" charset="0"/>
                <a:ea typeface="Verdana" pitchFamily="34" charset="-122"/>
                <a:cs typeface="Verdana" pitchFamily="34" charset="-120"/>
              </a:rPr>
              <a:t>Wet ESP Systems</a:t>
            </a:r>
            <a:endParaRPr lang="en-US" sz="3000" dirty="0"/>
          </a:p>
        </p:txBody>
      </p:sp>
      <p:sp>
        <p:nvSpPr>
          <p:cNvPr id="4" name="Text 2"/>
          <p:cNvSpPr txBox="1"/>
          <p:nvPr/>
        </p:nvSpPr>
        <p:spPr>
          <a:xfrm>
            <a:off x="548640" y="1901952"/>
            <a:ext cx="4617720" cy="1005840"/>
          </a:xfrm>
          <a:prstGeom prst="rect">
            <a:avLst/>
          </a:prstGeom>
          <a:noFill/>
          <a:ln/>
        </p:spPr>
        <p:txBody>
          <a:bodyPr wrap="square" lIns="0" tIns="0" rIns="0" bIns="0" rtlCol="0" anchor="t"/>
          <a:lstStyle/>
          <a:p>
            <a:pPr indent="0" marL="0">
              <a:lnSpc>
                <a:spcPct val="112000"/>
              </a:lnSpc>
              <a:buNone/>
            </a:pPr>
            <a:r>
              <a:rPr lang="en-US" sz="1250" dirty="0">
                <a:solidFill>
                  <a:srgbClr val="000000"/>
                </a:solidFill>
                <a:latin typeface="Verdana" pitchFamily="34" charset="0"/>
                <a:ea typeface="Verdana" pitchFamily="34" charset="-122"/>
                <a:cs typeface="Verdana" pitchFamily="34" charset="-120"/>
              </a:rPr>
              <a:t>Wet Electrostatic Precipitator (Wet ESP or WESP) Systems are widely accepted as the leading technology for control of difficult-to-collect fine particulate emissions.</a:t>
            </a:r>
            <a:endParaRPr lang="en-US" sz="1250" dirty="0"/>
          </a:p>
        </p:txBody>
      </p:sp>
      <p:sp>
        <p:nvSpPr>
          <p:cNvPr id="5" name="Shape 3"/>
          <p:cNvSpPr/>
          <p:nvPr/>
        </p:nvSpPr>
        <p:spPr>
          <a:xfrm>
            <a:off x="548640" y="3090672"/>
            <a:ext cx="4434840" cy="0"/>
          </a:xfrm>
          <a:prstGeom prst="line">
            <a:avLst/>
          </a:prstGeom>
          <a:noFill/>
          <a:ln w="12700">
            <a:solidFill>
              <a:srgbClr val="000000"/>
            </a:solidFill>
            <a:prstDash val="solid"/>
          </a:ln>
        </p:spPr>
      </p:sp>
      <p:sp>
        <p:nvSpPr>
          <p:cNvPr id="6" name="Shape 4"/>
          <p:cNvSpPr/>
          <p:nvPr/>
        </p:nvSpPr>
        <p:spPr>
          <a:xfrm>
            <a:off x="2788920" y="3200400"/>
            <a:ext cx="0" cy="960120"/>
          </a:xfrm>
          <a:prstGeom prst="line">
            <a:avLst/>
          </a:prstGeom>
          <a:noFill/>
          <a:ln w="9525">
            <a:solidFill>
              <a:srgbClr val="D4D4D4"/>
            </a:solidFill>
            <a:prstDash val="solid"/>
          </a:ln>
        </p:spPr>
      </p:sp>
      <p:sp>
        <p:nvSpPr>
          <p:cNvPr id="7" name="Text 5"/>
          <p:cNvSpPr txBox="1"/>
          <p:nvPr/>
        </p:nvSpPr>
        <p:spPr>
          <a:xfrm>
            <a:off x="548640" y="3200400"/>
            <a:ext cx="2011680" cy="182880"/>
          </a:xfrm>
          <a:prstGeom prst="rect">
            <a:avLst/>
          </a:prstGeom>
          <a:noFill/>
          <a:ln/>
        </p:spPr>
        <p:txBody>
          <a:bodyPr wrap="square" lIns="0" tIns="0" rIns="0" bIns="0" rtlCol="0" anchor="ctr"/>
          <a:lstStyle/>
          <a:p>
            <a:pPr indent="0" marL="0">
              <a:buNone/>
            </a:pPr>
            <a:r>
              <a:rPr lang="en-US" sz="850" dirty="0">
                <a:solidFill>
                  <a:srgbClr val="6E6E6E"/>
                </a:solidFill>
                <a:latin typeface="Verdana" pitchFamily="34" charset="0"/>
                <a:ea typeface="Verdana" pitchFamily="34" charset="-122"/>
                <a:cs typeface="Verdana" pitchFamily="34" charset="-120"/>
              </a:rPr>
              <a:t>up to</a:t>
            </a:r>
            <a:endParaRPr lang="en-US" sz="850" dirty="0"/>
          </a:p>
        </p:txBody>
      </p:sp>
      <p:sp>
        <p:nvSpPr>
          <p:cNvPr id="8" name="Text 6"/>
          <p:cNvSpPr txBox="1"/>
          <p:nvPr/>
        </p:nvSpPr>
        <p:spPr>
          <a:xfrm>
            <a:off x="548640" y="3364992"/>
            <a:ext cx="2103120" cy="566928"/>
          </a:xfrm>
          <a:prstGeom prst="rect">
            <a:avLst/>
          </a:prstGeom>
          <a:noFill/>
          <a:ln/>
        </p:spPr>
        <p:txBody>
          <a:bodyPr wrap="square" lIns="0" tIns="0" rIns="0" bIns="0" rtlCol="0" anchor="b"/>
          <a:lstStyle/>
          <a:p>
            <a:pPr indent="0" marL="0">
              <a:buNone/>
            </a:pPr>
            <a:r>
              <a:rPr lang="en-US" sz="3800" dirty="0">
                <a:solidFill>
                  <a:srgbClr val="235835"/>
                </a:solidFill>
                <a:latin typeface="Verdana" pitchFamily="34" charset="0"/>
                <a:ea typeface="Verdana" pitchFamily="34" charset="-122"/>
                <a:cs typeface="Verdana" pitchFamily="34" charset="-120"/>
              </a:rPr>
              <a:t>99</a:t>
            </a:r>
            <a:pPr indent="0" marL="0">
              <a:buNone/>
            </a:pPr>
            <a:r>
              <a:rPr lang="en-US" sz="1100" dirty="0">
                <a:solidFill>
                  <a:srgbClr val="000000"/>
                </a:solidFill>
                <a:latin typeface="Verdana" pitchFamily="34" charset="0"/>
                <a:ea typeface="Verdana" pitchFamily="34" charset="-122"/>
                <a:cs typeface="Verdana" pitchFamily="34" charset="-120"/>
              </a:rPr>
              <a:t> %</a:t>
            </a:r>
            <a:endParaRPr lang="en-US" sz="3800" dirty="0"/>
          </a:p>
        </p:txBody>
      </p:sp>
      <p:sp>
        <p:nvSpPr>
          <p:cNvPr id="9" name="Text 7"/>
          <p:cNvSpPr txBox="1"/>
          <p:nvPr/>
        </p:nvSpPr>
        <p:spPr>
          <a:xfrm>
            <a:off x="548640" y="3968496"/>
            <a:ext cx="2103120" cy="182880"/>
          </a:xfrm>
          <a:prstGeom prst="rect">
            <a:avLst/>
          </a:prstGeom>
          <a:noFill/>
          <a:ln/>
        </p:spPr>
        <p:txBody>
          <a:bodyPr wrap="square" lIns="0" tIns="0" rIns="0" bIns="0" rtlCol="0" anchor="ctr"/>
          <a:lstStyle/>
          <a:p>
            <a:pPr indent="0" marL="0">
              <a:buNone/>
            </a:pPr>
            <a:r>
              <a:rPr lang="en-US" sz="750" b="1" spc="150" kern="0" dirty="0">
                <a:solidFill>
                  <a:srgbClr val="000000"/>
                </a:solidFill>
                <a:latin typeface="Verdana" pitchFamily="34" charset="0"/>
                <a:ea typeface="Verdana" pitchFamily="34" charset="-122"/>
                <a:cs typeface="Verdana" pitchFamily="34" charset="-120"/>
              </a:rPr>
              <a:t>COLLECTION EFFICIENCY</a:t>
            </a:r>
            <a:endParaRPr lang="en-US" sz="750" dirty="0"/>
          </a:p>
        </p:txBody>
      </p:sp>
      <p:sp>
        <p:nvSpPr>
          <p:cNvPr id="10" name="Text 8"/>
          <p:cNvSpPr txBox="1"/>
          <p:nvPr/>
        </p:nvSpPr>
        <p:spPr>
          <a:xfrm>
            <a:off x="2926080" y="3200400"/>
            <a:ext cx="2011680" cy="182880"/>
          </a:xfrm>
          <a:prstGeom prst="rect">
            <a:avLst/>
          </a:prstGeom>
          <a:noFill/>
          <a:ln/>
        </p:spPr>
        <p:txBody>
          <a:bodyPr wrap="square" lIns="0" tIns="0" rIns="0" bIns="0" rtlCol="0" anchor="ctr"/>
          <a:lstStyle/>
          <a:p>
            <a:pPr indent="0" marL="0">
              <a:buNone/>
            </a:pPr>
            <a:r>
              <a:rPr lang="en-US" sz="850" dirty="0">
                <a:solidFill>
                  <a:srgbClr val="6E6E6E"/>
                </a:solidFill>
                <a:latin typeface="Verdana" pitchFamily="34" charset="0"/>
                <a:ea typeface="Verdana" pitchFamily="34" charset="-122"/>
                <a:cs typeface="Verdana" pitchFamily="34" charset="-120"/>
              </a:rPr>
              <a:t>less than</a:t>
            </a:r>
            <a:endParaRPr lang="en-US" sz="850" dirty="0"/>
          </a:p>
        </p:txBody>
      </p:sp>
      <p:sp>
        <p:nvSpPr>
          <p:cNvPr id="11" name="Text 9"/>
          <p:cNvSpPr txBox="1"/>
          <p:nvPr/>
        </p:nvSpPr>
        <p:spPr>
          <a:xfrm>
            <a:off x="2926080" y="3364992"/>
            <a:ext cx="2103120" cy="566928"/>
          </a:xfrm>
          <a:prstGeom prst="rect">
            <a:avLst/>
          </a:prstGeom>
          <a:noFill/>
          <a:ln/>
        </p:spPr>
        <p:txBody>
          <a:bodyPr wrap="square" lIns="0" tIns="0" rIns="0" bIns="0" rtlCol="0" anchor="b"/>
          <a:lstStyle/>
          <a:p>
            <a:pPr indent="0" marL="0">
              <a:buNone/>
            </a:pPr>
            <a:r>
              <a:rPr lang="en-US" sz="3800" dirty="0">
                <a:solidFill>
                  <a:srgbClr val="235835"/>
                </a:solidFill>
                <a:latin typeface="Verdana" pitchFamily="34" charset="0"/>
                <a:ea typeface="Verdana" pitchFamily="34" charset="-122"/>
                <a:cs typeface="Verdana" pitchFamily="34" charset="-120"/>
              </a:rPr>
              <a:t>10</a:t>
            </a:r>
            <a:pPr indent="0" marL="0">
              <a:buNone/>
            </a:pPr>
            <a:r>
              <a:rPr lang="en-US" sz="1100" dirty="0">
                <a:solidFill>
                  <a:srgbClr val="000000"/>
                </a:solidFill>
                <a:latin typeface="Verdana" pitchFamily="34" charset="0"/>
                <a:ea typeface="Verdana" pitchFamily="34" charset="-122"/>
                <a:cs typeface="Verdana" pitchFamily="34" charset="-120"/>
              </a:rPr>
              <a:t> mg/Nm³</a:t>
            </a:r>
            <a:endParaRPr lang="en-US" sz="3800" dirty="0"/>
          </a:p>
        </p:txBody>
      </p:sp>
      <p:sp>
        <p:nvSpPr>
          <p:cNvPr id="12" name="Text 10"/>
          <p:cNvSpPr txBox="1"/>
          <p:nvPr/>
        </p:nvSpPr>
        <p:spPr>
          <a:xfrm>
            <a:off x="2926080" y="3968496"/>
            <a:ext cx="2103120" cy="182880"/>
          </a:xfrm>
          <a:prstGeom prst="rect">
            <a:avLst/>
          </a:prstGeom>
          <a:noFill/>
          <a:ln/>
        </p:spPr>
        <p:txBody>
          <a:bodyPr wrap="square" lIns="0" tIns="0" rIns="0" bIns="0" rtlCol="0" anchor="ctr"/>
          <a:lstStyle/>
          <a:p>
            <a:pPr indent="0" marL="0">
              <a:buNone/>
            </a:pPr>
            <a:r>
              <a:rPr lang="en-US" sz="750" b="1" spc="150" kern="0" dirty="0">
                <a:solidFill>
                  <a:srgbClr val="000000"/>
                </a:solidFill>
                <a:latin typeface="Verdana" pitchFamily="34" charset="0"/>
                <a:ea typeface="Verdana" pitchFamily="34" charset="-122"/>
                <a:cs typeface="Verdana" pitchFamily="34" charset="-120"/>
              </a:rPr>
              <a:t>OUTLET LOADING</a:t>
            </a:r>
            <a:endParaRPr lang="en-US" sz="750" dirty="0"/>
          </a:p>
        </p:txBody>
      </p:sp>
      <p:sp>
        <p:nvSpPr>
          <p:cNvPr id="13" name="Text 11"/>
          <p:cNvSpPr txBox="1"/>
          <p:nvPr/>
        </p:nvSpPr>
        <p:spPr>
          <a:xfrm>
            <a:off x="548640" y="4407408"/>
            <a:ext cx="4434840" cy="960120"/>
          </a:xfrm>
          <a:prstGeom prst="rect">
            <a:avLst/>
          </a:prstGeom>
          <a:noFill/>
          <a:ln/>
        </p:spPr>
        <p:txBody>
          <a:bodyPr wrap="square" lIns="0" tIns="0" rIns="0" bIns="0" rtlCol="0" anchor="t"/>
          <a:lstStyle/>
          <a:p>
            <a:pPr marL="177800" indent="-177800">
              <a:spcAft>
                <a:spcPts val="500"/>
              </a:spcAft>
              <a:buSzPct val="100000"/>
              <a:buChar char="•"/>
            </a:pPr>
            <a:r>
              <a:rPr lang="en-US" sz="1050" dirty="0">
                <a:solidFill>
                  <a:srgbClr val="2E2E2E"/>
                </a:solidFill>
                <a:latin typeface="Verdana" pitchFamily="34" charset="0"/>
                <a:ea typeface="Verdana" pitchFamily="34" charset="-122"/>
                <a:cs typeface="Verdana" pitchFamily="34" charset="-120"/>
              </a:rPr>
              <a:t>Proprietary disk-in-tube electrode configuration</a:t>
            </a:r>
            <a:endParaRPr lang="en-US" sz="1050" dirty="0"/>
          </a:p>
          <a:p>
            <a:pPr marL="177800" indent="-177800">
              <a:spcAft>
                <a:spcPts val="500"/>
              </a:spcAft>
              <a:buSzPct val="100000"/>
              <a:buChar char="•"/>
            </a:pPr>
            <a:r>
              <a:rPr lang="en-US" sz="1050" dirty="0">
                <a:solidFill>
                  <a:srgbClr val="2E2E2E"/>
                </a:solidFill>
                <a:latin typeface="Verdana" pitchFamily="34" charset="0"/>
                <a:ea typeface="Verdana" pitchFamily="34" charset="-122"/>
                <a:cs typeface="Verdana" pitchFamily="34" charset="-120"/>
              </a:rPr>
              <a:t>High frequency power supply</a:t>
            </a:r>
            <a:endParaRPr lang="en-US" sz="1050" dirty="0"/>
          </a:p>
          <a:p>
            <a:pPr marL="177800" indent="-177800">
              <a:spcAft>
                <a:spcPts val="500"/>
              </a:spcAft>
              <a:buSzPct val="100000"/>
              <a:buChar char="•"/>
            </a:pPr>
            <a:r>
              <a:rPr lang="en-US" sz="1050" dirty="0">
                <a:solidFill>
                  <a:srgbClr val="2E2E2E"/>
                </a:solidFill>
                <a:latin typeface="Verdana" pitchFamily="34" charset="0"/>
                <a:ea typeface="Verdana" pitchFamily="34" charset="-122"/>
                <a:cs typeface="Verdana" pitchFamily="34" charset="-120"/>
              </a:rPr>
              <a:t>Inlet designed for upflow or downflow gas handling</a:t>
            </a:r>
            <a:endParaRPr lang="en-US" sz="1050" dirty="0"/>
          </a:p>
        </p:txBody>
      </p:sp>
      <p:sp>
        <p:nvSpPr>
          <p:cNvPr id="14" name="Text 12"/>
          <p:cNvSpPr txBox="1"/>
          <p:nvPr/>
        </p:nvSpPr>
        <p:spPr>
          <a:xfrm>
            <a:off x="548640" y="5577840"/>
            <a:ext cx="4434840" cy="365760"/>
          </a:xfrm>
          <a:prstGeom prst="rect">
            <a:avLst/>
          </a:prstGeom>
          <a:noFill/>
          <a:ln/>
        </p:spPr>
        <p:txBody>
          <a:bodyPr wrap="square" lIns="0" tIns="0" rIns="0" bIns="0" rtlCol="0" anchor="t"/>
          <a:lstStyle/>
          <a:p>
            <a:pPr indent="0" marL="0">
              <a:buNone/>
            </a:pPr>
            <a:r>
              <a:rPr lang="en-US" sz="750" dirty="0">
                <a:solidFill>
                  <a:srgbClr val="6E6E6E"/>
                </a:solidFill>
                <a:latin typeface="Verdana" pitchFamily="34" charset="0"/>
                <a:ea typeface="Verdana" pitchFamily="34" charset="-122"/>
                <a:cs typeface="Verdana" pitchFamily="34" charset="-120"/>
              </a:rPr>
              <a:t>Performance as published on ahlundberg.com (accessed 2026-10-02). Project-specific values to be confirmed by AHLS.</a:t>
            </a:r>
            <a:endParaRPr lang="en-US" sz="750" dirty="0"/>
          </a:p>
        </p:txBody>
      </p:sp>
      <p:sp>
        <p:nvSpPr>
          <p:cNvPr id="15" name="Wet ESP shell"/>
          <p:cNvSpPr/>
          <p:nvPr/>
        </p:nvSpPr>
        <p:spPr>
          <a:xfrm>
            <a:off x="6969760" y="1817243"/>
            <a:ext cx="873760" cy="2020570"/>
          </a:xfrm>
          <a:custGeom>
            <a:avLst/>
            <a:gdLst/>
            <a:ahLst/>
            <a:cxnLst/>
            <a:rect l="l" t="t" r="r" b="b"/>
            <a:pathLst>
              <a:path w="873760" h="2020570">
                <a:moveTo>
                  <a:pt x="0" y="300355"/>
                </a:moveTo>
                <a:lnTo>
                  <a:pt x="0" y="1720215"/>
                </a:lnTo>
                <a:lnTo>
                  <a:pt x="327660" y="2020570"/>
                </a:lnTo>
                <a:lnTo>
                  <a:pt x="546100" y="2020570"/>
                </a:lnTo>
                <a:lnTo>
                  <a:pt x="873760" y="1720215"/>
                </a:lnTo>
                <a:lnTo>
                  <a:pt x="873760" y="300355"/>
                </a:lnTo>
                <a:lnTo>
                  <a:pt x="573405" y="0"/>
                </a:lnTo>
                <a:lnTo>
                  <a:pt x="300355" y="0"/>
                </a:lnTo>
                <a:close/>
              </a:path>
            </a:pathLst>
          </a:custGeom>
          <a:ln w="19050">
            <a:solidFill>
              <a:srgbClr val="000000"/>
            </a:solidFill>
            <a:prstDash val="solid"/>
          </a:ln>
        </p:spPr>
      </p:sp>
      <p:sp>
        <p:nvSpPr>
          <p:cNvPr id="16" name="Shape 14"/>
          <p:cNvSpPr/>
          <p:nvPr/>
        </p:nvSpPr>
        <p:spPr>
          <a:xfrm>
            <a:off x="7308342" y="1598803"/>
            <a:ext cx="196596" cy="218440"/>
          </a:xfrm>
          <a:custGeom>
            <a:avLst/>
            <a:gdLst/>
            <a:ahLst/>
            <a:cxnLst/>
            <a:rect l="l" t="t" r="r" b="b"/>
            <a:pathLst>
              <a:path w="196596" h="218440">
                <a:moveTo>
                  <a:pt x="0" y="218440"/>
                </a:moveTo>
                <a:lnTo>
                  <a:pt x="0" y="0"/>
                </a:lnTo>
                <a:lnTo>
                  <a:pt x="196596" y="0"/>
                </a:lnTo>
                <a:lnTo>
                  <a:pt x="196596" y="218440"/>
                </a:lnTo>
              </a:path>
            </a:pathLst>
          </a:custGeom>
          <a:ln w="11906">
            <a:solidFill>
              <a:srgbClr val="000000"/>
            </a:solidFill>
            <a:prstDash val="solid"/>
          </a:ln>
        </p:spPr>
      </p:sp>
      <p:sp>
        <p:nvSpPr>
          <p:cNvPr id="17" name="Shape 15"/>
          <p:cNvSpPr/>
          <p:nvPr/>
        </p:nvSpPr>
        <p:spPr>
          <a:xfrm>
            <a:off x="7362952" y="3837813"/>
            <a:ext cx="9144" cy="136525"/>
          </a:xfrm>
          <a:custGeom>
            <a:avLst/>
            <a:gdLst/>
            <a:ahLst/>
            <a:cxnLst/>
            <a:rect l="l" t="t" r="r" b="b"/>
            <a:pathLst>
              <a:path w="9144" h="136525">
                <a:moveTo>
                  <a:pt x="0" y="0"/>
                </a:moveTo>
                <a:lnTo>
                  <a:pt x="0" y="136525"/>
                </a:lnTo>
              </a:path>
            </a:pathLst>
          </a:custGeom>
          <a:ln w="11906">
            <a:solidFill>
              <a:srgbClr val="000000"/>
            </a:solidFill>
            <a:prstDash val="solid"/>
          </a:ln>
        </p:spPr>
      </p:sp>
      <p:sp>
        <p:nvSpPr>
          <p:cNvPr id="18" name="Shape 16"/>
          <p:cNvSpPr/>
          <p:nvPr/>
        </p:nvSpPr>
        <p:spPr>
          <a:xfrm>
            <a:off x="7450328" y="3837813"/>
            <a:ext cx="9144" cy="136525"/>
          </a:xfrm>
          <a:custGeom>
            <a:avLst/>
            <a:gdLst/>
            <a:ahLst/>
            <a:cxnLst/>
            <a:rect l="l" t="t" r="r" b="b"/>
            <a:pathLst>
              <a:path w="9144" h="136525">
                <a:moveTo>
                  <a:pt x="0" y="0"/>
                </a:moveTo>
                <a:lnTo>
                  <a:pt x="0" y="136525"/>
                </a:lnTo>
              </a:path>
            </a:pathLst>
          </a:custGeom>
          <a:ln w="11906">
            <a:solidFill>
              <a:srgbClr val="000000"/>
            </a:solidFill>
            <a:prstDash val="solid"/>
          </a:ln>
        </p:spPr>
      </p:sp>
      <p:sp>
        <p:nvSpPr>
          <p:cNvPr id="19" name="Shape 17"/>
          <p:cNvSpPr/>
          <p:nvPr/>
        </p:nvSpPr>
        <p:spPr>
          <a:xfrm>
            <a:off x="6751320" y="3237103"/>
            <a:ext cx="218440" cy="163830"/>
          </a:xfrm>
          <a:custGeom>
            <a:avLst/>
            <a:gdLst/>
            <a:ahLst/>
            <a:cxnLst/>
            <a:rect l="l" t="t" r="r" b="b"/>
            <a:pathLst>
              <a:path w="218440" h="163830">
                <a:moveTo>
                  <a:pt x="218440" y="0"/>
                </a:moveTo>
                <a:lnTo>
                  <a:pt x="0" y="0"/>
                </a:lnTo>
                <a:lnTo>
                  <a:pt x="0" y="163830"/>
                </a:lnTo>
                <a:lnTo>
                  <a:pt x="218440" y="163830"/>
                </a:lnTo>
              </a:path>
            </a:pathLst>
          </a:custGeom>
          <a:ln w="11906">
            <a:solidFill>
              <a:srgbClr val="000000"/>
            </a:solidFill>
            <a:prstDash val="solid"/>
          </a:ln>
        </p:spPr>
      </p:sp>
      <p:sp>
        <p:nvSpPr>
          <p:cNvPr id="20" name="Shape 18"/>
          <p:cNvSpPr/>
          <p:nvPr/>
        </p:nvSpPr>
        <p:spPr>
          <a:xfrm>
            <a:off x="7843520" y="3237103"/>
            <a:ext cx="218440" cy="163830"/>
          </a:xfrm>
          <a:custGeom>
            <a:avLst/>
            <a:gdLst/>
            <a:ahLst/>
            <a:cxnLst/>
            <a:rect l="l" t="t" r="r" b="b"/>
            <a:pathLst>
              <a:path w="218440" h="163830">
                <a:moveTo>
                  <a:pt x="0" y="0"/>
                </a:moveTo>
                <a:lnTo>
                  <a:pt x="218440" y="0"/>
                </a:lnTo>
                <a:lnTo>
                  <a:pt x="218440" y="163830"/>
                </a:lnTo>
                <a:lnTo>
                  <a:pt x="0" y="163830"/>
                </a:lnTo>
              </a:path>
            </a:pathLst>
          </a:custGeom>
          <a:ln w="11906">
            <a:solidFill>
              <a:srgbClr val="000000"/>
            </a:solidFill>
            <a:prstDash val="solid"/>
          </a:ln>
        </p:spPr>
      </p:sp>
      <p:sp>
        <p:nvSpPr>
          <p:cNvPr id="21" name="Shape 19"/>
          <p:cNvSpPr/>
          <p:nvPr/>
        </p:nvSpPr>
        <p:spPr>
          <a:xfrm>
            <a:off x="6969760" y="2308733"/>
            <a:ext cx="873760" cy="9144"/>
          </a:xfrm>
          <a:custGeom>
            <a:avLst/>
            <a:gdLst/>
            <a:ahLst/>
            <a:cxnLst/>
            <a:rect l="l" t="t" r="r" b="b"/>
            <a:pathLst>
              <a:path w="873760" h="9144">
                <a:moveTo>
                  <a:pt x="0" y="0"/>
                </a:moveTo>
                <a:lnTo>
                  <a:pt x="873760" y="0"/>
                </a:lnTo>
              </a:path>
            </a:pathLst>
          </a:custGeom>
          <a:ln w="10478">
            <a:solidFill>
              <a:srgbClr val="000000"/>
            </a:solidFill>
            <a:prstDash val="solid"/>
          </a:ln>
        </p:spPr>
      </p:sp>
      <p:sp>
        <p:nvSpPr>
          <p:cNvPr id="22" name="Shape 20"/>
          <p:cNvSpPr/>
          <p:nvPr/>
        </p:nvSpPr>
        <p:spPr>
          <a:xfrm>
            <a:off x="6969760" y="3182493"/>
            <a:ext cx="873760" cy="9144"/>
          </a:xfrm>
          <a:custGeom>
            <a:avLst/>
            <a:gdLst/>
            <a:ahLst/>
            <a:cxnLst/>
            <a:rect l="l" t="t" r="r" b="b"/>
            <a:pathLst>
              <a:path w="873760" h="9144">
                <a:moveTo>
                  <a:pt x="0" y="0"/>
                </a:moveTo>
                <a:lnTo>
                  <a:pt x="873760" y="0"/>
                </a:lnTo>
              </a:path>
            </a:pathLst>
          </a:custGeom>
          <a:ln w="10478">
            <a:solidFill>
              <a:srgbClr val="000000"/>
            </a:solidFill>
            <a:prstDash val="solid"/>
          </a:ln>
        </p:spPr>
      </p:sp>
      <p:sp>
        <p:nvSpPr>
          <p:cNvPr id="23" name="Shape 21"/>
          <p:cNvSpPr/>
          <p:nvPr/>
        </p:nvSpPr>
        <p:spPr>
          <a:xfrm>
            <a:off x="7040753"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24" name="Shape 22"/>
          <p:cNvSpPr/>
          <p:nvPr/>
        </p:nvSpPr>
        <p:spPr>
          <a:xfrm>
            <a:off x="7182739"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25" name="Shape 23"/>
          <p:cNvSpPr/>
          <p:nvPr/>
        </p:nvSpPr>
        <p:spPr>
          <a:xfrm>
            <a:off x="7237349"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26" name="Shape 24"/>
          <p:cNvSpPr/>
          <p:nvPr/>
        </p:nvSpPr>
        <p:spPr>
          <a:xfrm>
            <a:off x="7379335"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27" name="Shape 25"/>
          <p:cNvSpPr/>
          <p:nvPr/>
        </p:nvSpPr>
        <p:spPr>
          <a:xfrm>
            <a:off x="7433945"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28" name="Shape 26"/>
          <p:cNvSpPr/>
          <p:nvPr/>
        </p:nvSpPr>
        <p:spPr>
          <a:xfrm>
            <a:off x="7575931"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29" name="Shape 27"/>
          <p:cNvSpPr/>
          <p:nvPr/>
        </p:nvSpPr>
        <p:spPr>
          <a:xfrm>
            <a:off x="7630541"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30" name="Shape 28"/>
          <p:cNvSpPr/>
          <p:nvPr/>
        </p:nvSpPr>
        <p:spPr>
          <a:xfrm>
            <a:off x="7772527" y="2308733"/>
            <a:ext cx="9144" cy="873760"/>
          </a:xfrm>
          <a:custGeom>
            <a:avLst/>
            <a:gdLst/>
            <a:ahLst/>
            <a:cxnLst/>
            <a:rect l="l" t="t" r="r" b="b"/>
            <a:pathLst>
              <a:path w="9144" h="873760">
                <a:moveTo>
                  <a:pt x="0" y="0"/>
                </a:moveTo>
                <a:lnTo>
                  <a:pt x="0" y="873760"/>
                </a:lnTo>
              </a:path>
            </a:pathLst>
          </a:custGeom>
          <a:ln w="9525">
            <a:solidFill>
              <a:srgbClr val="000000"/>
            </a:solidFill>
            <a:prstDash val="solid"/>
          </a:ln>
        </p:spPr>
      </p:sp>
      <p:sp>
        <p:nvSpPr>
          <p:cNvPr id="31" name="Shape 29"/>
          <p:cNvSpPr/>
          <p:nvPr/>
        </p:nvSpPr>
        <p:spPr>
          <a:xfrm>
            <a:off x="7111746" y="2226818"/>
            <a:ext cx="9144" cy="993902"/>
          </a:xfrm>
          <a:custGeom>
            <a:avLst/>
            <a:gdLst/>
            <a:ahLst/>
            <a:cxnLst/>
            <a:rect l="l" t="t" r="r" b="b"/>
            <a:pathLst>
              <a:path w="9144" h="993902">
                <a:moveTo>
                  <a:pt x="0" y="0"/>
                </a:moveTo>
                <a:lnTo>
                  <a:pt x="0" y="993902"/>
                </a:lnTo>
              </a:path>
            </a:pathLst>
          </a:custGeom>
          <a:ln w="9525">
            <a:solidFill>
              <a:srgbClr val="000000"/>
            </a:solidFill>
            <a:prstDash val="solid"/>
          </a:ln>
        </p:spPr>
      </p:sp>
      <p:sp>
        <p:nvSpPr>
          <p:cNvPr id="32" name="Shape 30"/>
          <p:cNvSpPr/>
          <p:nvPr/>
        </p:nvSpPr>
        <p:spPr>
          <a:xfrm>
            <a:off x="7073519" y="241795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33" name="Shape 31"/>
          <p:cNvSpPr/>
          <p:nvPr/>
        </p:nvSpPr>
        <p:spPr>
          <a:xfrm>
            <a:off x="7073519" y="258178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34" name="Shape 32"/>
          <p:cNvSpPr/>
          <p:nvPr/>
        </p:nvSpPr>
        <p:spPr>
          <a:xfrm>
            <a:off x="7073519" y="274561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35" name="Shape 33"/>
          <p:cNvSpPr/>
          <p:nvPr/>
        </p:nvSpPr>
        <p:spPr>
          <a:xfrm>
            <a:off x="7073519" y="290944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36" name="Shape 34"/>
          <p:cNvSpPr/>
          <p:nvPr/>
        </p:nvSpPr>
        <p:spPr>
          <a:xfrm>
            <a:off x="7073519" y="307327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37" name="Shape 35"/>
          <p:cNvSpPr/>
          <p:nvPr/>
        </p:nvSpPr>
        <p:spPr>
          <a:xfrm>
            <a:off x="7308342" y="2226818"/>
            <a:ext cx="9144" cy="993902"/>
          </a:xfrm>
          <a:custGeom>
            <a:avLst/>
            <a:gdLst/>
            <a:ahLst/>
            <a:cxnLst/>
            <a:rect l="l" t="t" r="r" b="b"/>
            <a:pathLst>
              <a:path w="9144" h="993902">
                <a:moveTo>
                  <a:pt x="0" y="0"/>
                </a:moveTo>
                <a:lnTo>
                  <a:pt x="0" y="993902"/>
                </a:lnTo>
              </a:path>
            </a:pathLst>
          </a:custGeom>
          <a:ln w="9525">
            <a:solidFill>
              <a:srgbClr val="000000"/>
            </a:solidFill>
            <a:prstDash val="solid"/>
          </a:ln>
        </p:spPr>
      </p:sp>
      <p:sp>
        <p:nvSpPr>
          <p:cNvPr id="38" name="Shape 36"/>
          <p:cNvSpPr/>
          <p:nvPr/>
        </p:nvSpPr>
        <p:spPr>
          <a:xfrm>
            <a:off x="7270115" y="241795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39" name="Shape 37"/>
          <p:cNvSpPr/>
          <p:nvPr/>
        </p:nvSpPr>
        <p:spPr>
          <a:xfrm>
            <a:off x="7270115" y="258178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0" name="Shape 38"/>
          <p:cNvSpPr/>
          <p:nvPr/>
        </p:nvSpPr>
        <p:spPr>
          <a:xfrm>
            <a:off x="7270115" y="274561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1" name="Shape 39"/>
          <p:cNvSpPr/>
          <p:nvPr/>
        </p:nvSpPr>
        <p:spPr>
          <a:xfrm>
            <a:off x="7270115" y="290944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2" name="Shape 40"/>
          <p:cNvSpPr/>
          <p:nvPr/>
        </p:nvSpPr>
        <p:spPr>
          <a:xfrm>
            <a:off x="7270115" y="307327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3" name="Shape 41"/>
          <p:cNvSpPr/>
          <p:nvPr/>
        </p:nvSpPr>
        <p:spPr>
          <a:xfrm>
            <a:off x="7504938" y="2226818"/>
            <a:ext cx="9144" cy="993902"/>
          </a:xfrm>
          <a:custGeom>
            <a:avLst/>
            <a:gdLst/>
            <a:ahLst/>
            <a:cxnLst/>
            <a:rect l="l" t="t" r="r" b="b"/>
            <a:pathLst>
              <a:path w="9144" h="993902">
                <a:moveTo>
                  <a:pt x="0" y="0"/>
                </a:moveTo>
                <a:lnTo>
                  <a:pt x="0" y="993902"/>
                </a:lnTo>
              </a:path>
            </a:pathLst>
          </a:custGeom>
          <a:ln w="9525">
            <a:solidFill>
              <a:srgbClr val="000000"/>
            </a:solidFill>
            <a:prstDash val="solid"/>
          </a:ln>
        </p:spPr>
      </p:sp>
      <p:sp>
        <p:nvSpPr>
          <p:cNvPr id="44" name="Shape 42"/>
          <p:cNvSpPr/>
          <p:nvPr/>
        </p:nvSpPr>
        <p:spPr>
          <a:xfrm>
            <a:off x="7466711" y="241795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5" name="Shape 43"/>
          <p:cNvSpPr/>
          <p:nvPr/>
        </p:nvSpPr>
        <p:spPr>
          <a:xfrm>
            <a:off x="7466711" y="258178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6" name="Shape 44"/>
          <p:cNvSpPr/>
          <p:nvPr/>
        </p:nvSpPr>
        <p:spPr>
          <a:xfrm>
            <a:off x="7466711" y="274561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7" name="Shape 45"/>
          <p:cNvSpPr/>
          <p:nvPr/>
        </p:nvSpPr>
        <p:spPr>
          <a:xfrm>
            <a:off x="7466711" y="290944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8" name="Shape 46"/>
          <p:cNvSpPr/>
          <p:nvPr/>
        </p:nvSpPr>
        <p:spPr>
          <a:xfrm>
            <a:off x="7466711" y="307327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49" name="Shape 47"/>
          <p:cNvSpPr/>
          <p:nvPr/>
        </p:nvSpPr>
        <p:spPr>
          <a:xfrm>
            <a:off x="7701534" y="2226818"/>
            <a:ext cx="9144" cy="993902"/>
          </a:xfrm>
          <a:custGeom>
            <a:avLst/>
            <a:gdLst/>
            <a:ahLst/>
            <a:cxnLst/>
            <a:rect l="l" t="t" r="r" b="b"/>
            <a:pathLst>
              <a:path w="9144" h="993902">
                <a:moveTo>
                  <a:pt x="0" y="0"/>
                </a:moveTo>
                <a:lnTo>
                  <a:pt x="0" y="993902"/>
                </a:lnTo>
              </a:path>
            </a:pathLst>
          </a:custGeom>
          <a:ln w="9525">
            <a:solidFill>
              <a:srgbClr val="000000"/>
            </a:solidFill>
            <a:prstDash val="solid"/>
          </a:ln>
        </p:spPr>
      </p:sp>
      <p:sp>
        <p:nvSpPr>
          <p:cNvPr id="50" name="Shape 48"/>
          <p:cNvSpPr/>
          <p:nvPr/>
        </p:nvSpPr>
        <p:spPr>
          <a:xfrm>
            <a:off x="7663307" y="241795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51" name="Shape 49"/>
          <p:cNvSpPr/>
          <p:nvPr/>
        </p:nvSpPr>
        <p:spPr>
          <a:xfrm>
            <a:off x="7663307" y="258178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52" name="Shape 50"/>
          <p:cNvSpPr/>
          <p:nvPr/>
        </p:nvSpPr>
        <p:spPr>
          <a:xfrm>
            <a:off x="7663307" y="274561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53" name="Shape 51"/>
          <p:cNvSpPr/>
          <p:nvPr/>
        </p:nvSpPr>
        <p:spPr>
          <a:xfrm>
            <a:off x="7663307" y="290944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54" name="Shape 52"/>
          <p:cNvSpPr/>
          <p:nvPr/>
        </p:nvSpPr>
        <p:spPr>
          <a:xfrm>
            <a:off x="7663307" y="3073273"/>
            <a:ext cx="76454" cy="9144"/>
          </a:xfrm>
          <a:custGeom>
            <a:avLst/>
            <a:gdLst/>
            <a:ahLst/>
            <a:cxnLst/>
            <a:rect l="l" t="t" r="r" b="b"/>
            <a:pathLst>
              <a:path w="76454" h="9144">
                <a:moveTo>
                  <a:pt x="0" y="0"/>
                </a:moveTo>
                <a:lnTo>
                  <a:pt x="76454" y="0"/>
                </a:lnTo>
              </a:path>
            </a:pathLst>
          </a:custGeom>
          <a:ln w="9525">
            <a:solidFill>
              <a:srgbClr val="000000"/>
            </a:solidFill>
            <a:prstDash val="solid"/>
          </a:ln>
        </p:spPr>
      </p:sp>
      <p:sp>
        <p:nvSpPr>
          <p:cNvPr id="55" name="Shape 53"/>
          <p:cNvSpPr/>
          <p:nvPr/>
        </p:nvSpPr>
        <p:spPr>
          <a:xfrm>
            <a:off x="7078980" y="2226818"/>
            <a:ext cx="982980" cy="9144"/>
          </a:xfrm>
          <a:custGeom>
            <a:avLst/>
            <a:gdLst/>
            <a:ahLst/>
            <a:cxnLst/>
            <a:rect l="l" t="t" r="r" b="b"/>
            <a:pathLst>
              <a:path w="982980" h="9144">
                <a:moveTo>
                  <a:pt x="0" y="0"/>
                </a:moveTo>
                <a:lnTo>
                  <a:pt x="982980" y="0"/>
                </a:lnTo>
              </a:path>
            </a:pathLst>
          </a:custGeom>
          <a:ln w="9525">
            <a:solidFill>
              <a:srgbClr val="000000"/>
            </a:solidFill>
            <a:prstDash val="solid"/>
          </a:ln>
        </p:spPr>
      </p:sp>
      <p:sp>
        <p:nvSpPr>
          <p:cNvPr id="56" name="HF power supply"/>
          <p:cNvSpPr/>
          <p:nvPr/>
        </p:nvSpPr>
        <p:spPr>
          <a:xfrm>
            <a:off x="8061960" y="2144903"/>
            <a:ext cx="327660" cy="163830"/>
          </a:xfrm>
          <a:prstGeom prst="rect">
            <a:avLst/>
          </a:prstGeom>
          <a:solidFill>
            <a:srgbClr val="FFFFFF"/>
          </a:solidFill>
          <a:ln w="12700">
            <a:solidFill>
              <a:srgbClr val="000000"/>
            </a:solidFill>
          </a:ln>
        </p:spPr>
        <p:txBody>
          <a:bodyPr wrap="square" lIns="0" tIns="0" rIns="0" bIns="0" rtlCol="0" anchor="ctr"/>
          <a:lstStyle/>
          <a:p>
            <a:pPr algn="ctr" indent="0" marL="0">
              <a:buNone/>
            </a:pPr>
            <a:r>
              <a:rPr lang="en-US" sz="700" b="1" dirty="0">
                <a:solidFill>
                  <a:srgbClr val="000000"/>
                </a:solidFill>
                <a:latin typeface="Verdana" pitchFamily="34" charset="0"/>
                <a:ea typeface="Verdana" pitchFamily="34" charset="-122"/>
                <a:cs typeface="Verdana" pitchFamily="34" charset="-120"/>
              </a:rPr>
              <a:t>HF</a:t>
            </a:r>
            <a:endParaRPr lang="en-US" sz="700" dirty="0"/>
          </a:p>
        </p:txBody>
      </p:sp>
      <p:sp>
        <p:nvSpPr>
          <p:cNvPr id="57" name="Wash water"/>
          <p:cNvSpPr/>
          <p:nvPr/>
        </p:nvSpPr>
        <p:spPr>
          <a:xfrm>
            <a:off x="6467348" y="1997456"/>
            <a:ext cx="1212342" cy="9144"/>
          </a:xfrm>
          <a:custGeom>
            <a:avLst/>
            <a:gdLst/>
            <a:ahLst/>
            <a:cxnLst/>
            <a:rect l="l" t="t" r="r" b="b"/>
            <a:pathLst>
              <a:path w="1212342" h="9144">
                <a:moveTo>
                  <a:pt x="0" y="0"/>
                </a:moveTo>
                <a:lnTo>
                  <a:pt x="1212342" y="0"/>
                </a:lnTo>
              </a:path>
            </a:pathLst>
          </a:custGeom>
          <a:ln w="12700">
            <a:solidFill>
              <a:srgbClr val="6E6E6E"/>
            </a:solidFill>
            <a:prstDash val="solid"/>
            <a:tailEnd type="triangle"/>
          </a:ln>
        </p:spPr>
      </p:sp>
      <p:sp>
        <p:nvSpPr>
          <p:cNvPr id="58" name="Collected liquid"/>
          <p:cNvSpPr/>
          <p:nvPr/>
        </p:nvSpPr>
        <p:spPr>
          <a:xfrm>
            <a:off x="7406640" y="3974338"/>
            <a:ext cx="1802130" cy="163830"/>
          </a:xfrm>
          <a:custGeom>
            <a:avLst/>
            <a:gdLst/>
            <a:ahLst/>
            <a:cxnLst/>
            <a:rect l="l" t="t" r="r" b="b"/>
            <a:pathLst>
              <a:path w="1802130" h="163830">
                <a:moveTo>
                  <a:pt x="0" y="0"/>
                </a:moveTo>
                <a:lnTo>
                  <a:pt x="0" y="163830"/>
                </a:lnTo>
                <a:lnTo>
                  <a:pt x="1802130" y="163830"/>
                </a:lnTo>
              </a:path>
            </a:pathLst>
          </a:custGeom>
          <a:ln w="12700">
            <a:solidFill>
              <a:srgbClr val="6E6E6E"/>
            </a:solidFill>
            <a:prstDash val="solid"/>
            <a:tailEnd type="triangle"/>
          </a:ln>
        </p:spPr>
      </p:sp>
      <p:sp>
        <p:nvSpPr>
          <p:cNvPr id="59" name="Shape 57"/>
          <p:cNvSpPr/>
          <p:nvPr/>
        </p:nvSpPr>
        <p:spPr>
          <a:xfrm>
            <a:off x="6713093" y="2729230"/>
            <a:ext cx="327660" cy="9144"/>
          </a:xfrm>
          <a:custGeom>
            <a:avLst/>
            <a:gdLst/>
            <a:ahLst/>
            <a:cxnLst/>
            <a:rect l="l" t="t" r="r" b="b"/>
            <a:pathLst>
              <a:path w="327660" h="9144">
                <a:moveTo>
                  <a:pt x="0" y="0"/>
                </a:moveTo>
                <a:lnTo>
                  <a:pt x="327660" y="0"/>
                </a:lnTo>
              </a:path>
            </a:pathLst>
          </a:custGeom>
          <a:ln w="6350">
            <a:solidFill>
              <a:srgbClr val="6E6E6E"/>
            </a:solidFill>
            <a:prstDash val="solid"/>
          </a:ln>
        </p:spPr>
      </p:sp>
      <p:sp>
        <p:nvSpPr>
          <p:cNvPr id="60" name="Shape 58"/>
          <p:cNvSpPr/>
          <p:nvPr/>
        </p:nvSpPr>
        <p:spPr>
          <a:xfrm>
            <a:off x="7701534" y="2598166"/>
            <a:ext cx="409575" cy="9144"/>
          </a:xfrm>
          <a:custGeom>
            <a:avLst/>
            <a:gdLst/>
            <a:ahLst/>
            <a:cxnLst/>
            <a:rect l="l" t="t" r="r" b="b"/>
            <a:pathLst>
              <a:path w="409575" h="9144">
                <a:moveTo>
                  <a:pt x="409575" y="0"/>
                </a:moveTo>
                <a:lnTo>
                  <a:pt x="0" y="0"/>
                </a:lnTo>
              </a:path>
            </a:pathLst>
          </a:custGeom>
          <a:ln w="6350">
            <a:solidFill>
              <a:srgbClr val="6E6E6E"/>
            </a:solidFill>
            <a:prstDash val="solid"/>
          </a:ln>
        </p:spPr>
      </p:sp>
      <p:sp>
        <p:nvSpPr>
          <p:cNvPr id="61" name="Shape 59"/>
          <p:cNvSpPr/>
          <p:nvPr/>
        </p:nvSpPr>
        <p:spPr>
          <a:xfrm>
            <a:off x="8389620" y="2226818"/>
            <a:ext cx="267589" cy="9144"/>
          </a:xfrm>
          <a:custGeom>
            <a:avLst/>
            <a:gdLst/>
            <a:ahLst/>
            <a:cxnLst/>
            <a:rect l="l" t="t" r="r" b="b"/>
            <a:pathLst>
              <a:path w="267589" h="9144">
                <a:moveTo>
                  <a:pt x="267589" y="0"/>
                </a:moveTo>
                <a:lnTo>
                  <a:pt x="0" y="0"/>
                </a:lnTo>
              </a:path>
            </a:pathLst>
          </a:custGeom>
          <a:ln w="6350">
            <a:solidFill>
              <a:srgbClr val="6E6E6E"/>
            </a:solidFill>
            <a:prstDash val="solid"/>
          </a:ln>
        </p:spPr>
      </p:sp>
      <p:sp>
        <p:nvSpPr>
          <p:cNvPr id="62" name="Untreated stream"/>
          <p:cNvSpPr/>
          <p:nvPr/>
        </p:nvSpPr>
        <p:spPr>
          <a:xfrm>
            <a:off x="5549900" y="3288324"/>
            <a:ext cx="961136" cy="63269"/>
          </a:xfrm>
          <a:custGeom>
            <a:avLst/>
            <a:gdLst/>
            <a:ahLst/>
            <a:cxnLst/>
            <a:rect l="l" t="t" r="r" b="b"/>
            <a:pathLst>
              <a:path w="961136" h="63269">
                <a:moveTo>
                  <a:pt x="0" y="30694"/>
                </a:moveTo>
                <a:cubicBezTo>
                  <a:pt x="12322" y="35500"/>
                  <a:pt x="49289" y="60455"/>
                  <a:pt x="73934" y="59527"/>
                </a:cubicBezTo>
                <a:cubicBezTo>
                  <a:pt x="98578" y="58599"/>
                  <a:pt x="123223" y="28873"/>
                  <a:pt x="147867" y="25127"/>
                </a:cubicBezTo>
                <a:cubicBezTo>
                  <a:pt x="172512" y="21381"/>
                  <a:pt x="197156" y="40826"/>
                  <a:pt x="221801" y="37050"/>
                </a:cubicBezTo>
                <a:cubicBezTo>
                  <a:pt x="246445" y="33274"/>
                  <a:pt x="271090" y="4944"/>
                  <a:pt x="295734" y="2472"/>
                </a:cubicBezTo>
                <a:cubicBezTo>
                  <a:pt x="320379" y="0"/>
                  <a:pt x="345023" y="15487"/>
                  <a:pt x="369668" y="22218"/>
                </a:cubicBezTo>
                <a:cubicBezTo>
                  <a:pt x="394312" y="28950"/>
                  <a:pt x="418957" y="40866"/>
                  <a:pt x="443601" y="42860"/>
                </a:cubicBezTo>
                <a:cubicBezTo>
                  <a:pt x="468246" y="44854"/>
                  <a:pt x="492890" y="30933"/>
                  <a:pt x="517535" y="34182"/>
                </a:cubicBezTo>
                <a:cubicBezTo>
                  <a:pt x="542179" y="37432"/>
                  <a:pt x="566824" y="63269"/>
                  <a:pt x="591468" y="62358"/>
                </a:cubicBezTo>
                <a:cubicBezTo>
                  <a:pt x="616113" y="61446"/>
                  <a:pt x="640757" y="32070"/>
                  <a:pt x="665402" y="28714"/>
                </a:cubicBezTo>
                <a:cubicBezTo>
                  <a:pt x="690046" y="25358"/>
                  <a:pt x="714691" y="40008"/>
                  <a:pt x="739335" y="42222"/>
                </a:cubicBezTo>
                <a:cubicBezTo>
                  <a:pt x="763980" y="44435"/>
                  <a:pt x="788624" y="43006"/>
                  <a:pt x="813269" y="41996"/>
                </a:cubicBezTo>
                <a:cubicBezTo>
                  <a:pt x="837913" y="40987"/>
                  <a:pt x="862558" y="38047"/>
                  <a:pt x="887202" y="36163"/>
                </a:cubicBezTo>
                <a:cubicBezTo>
                  <a:pt x="911847" y="34279"/>
                  <a:pt x="948814" y="31606"/>
                  <a:pt x="961136" y="30694"/>
                </a:cubicBezTo>
              </a:path>
            </a:pathLst>
          </a:custGeom>
          <a:ln w="19050">
            <a:solidFill>
              <a:srgbClr val="000000"/>
            </a:solidFill>
            <a:prstDash val="solid"/>
          </a:ln>
        </p:spPr>
      </p:sp>
      <p:sp>
        <p:nvSpPr>
          <p:cNvPr id="63" name="Process gas"/>
          <p:cNvSpPr/>
          <p:nvPr/>
        </p:nvSpPr>
        <p:spPr>
          <a:xfrm>
            <a:off x="6511036" y="2308733"/>
            <a:ext cx="895604" cy="1010285"/>
          </a:xfrm>
          <a:custGeom>
            <a:avLst/>
            <a:gdLst/>
            <a:ahLst/>
            <a:cxnLst/>
            <a:rect l="l" t="t" r="r" b="b"/>
            <a:pathLst>
              <a:path w="895604" h="1010285">
                <a:moveTo>
                  <a:pt x="0" y="1010285"/>
                </a:moveTo>
                <a:lnTo>
                  <a:pt x="895604" y="1010285"/>
                </a:lnTo>
                <a:lnTo>
                  <a:pt x="895604" y="0"/>
                </a:lnTo>
              </a:path>
            </a:pathLst>
          </a:custGeom>
          <a:ln w="25400">
            <a:solidFill>
              <a:srgbClr val="000000"/>
            </a:solidFill>
            <a:prstDash val="solid"/>
          </a:ln>
        </p:spPr>
      </p:sp>
      <p:sp>
        <p:nvSpPr>
          <p:cNvPr id="64" name="Clean gas"/>
          <p:cNvSpPr/>
          <p:nvPr/>
        </p:nvSpPr>
        <p:spPr>
          <a:xfrm>
            <a:off x="7406640" y="1462278"/>
            <a:ext cx="1813052" cy="846455"/>
          </a:xfrm>
          <a:custGeom>
            <a:avLst/>
            <a:gdLst/>
            <a:ahLst/>
            <a:cxnLst/>
            <a:rect l="l" t="t" r="r" b="b"/>
            <a:pathLst>
              <a:path w="1813052" h="846455">
                <a:moveTo>
                  <a:pt x="0" y="846455"/>
                </a:moveTo>
                <a:lnTo>
                  <a:pt x="0" y="0"/>
                </a:lnTo>
                <a:lnTo>
                  <a:pt x="1813052" y="0"/>
                </a:lnTo>
              </a:path>
            </a:pathLst>
          </a:custGeom>
          <a:ln w="25400">
            <a:solidFill>
              <a:srgbClr val="00965F"/>
            </a:solidFill>
            <a:prstDash val="solid"/>
            <a:tailEnd type="triangle"/>
          </a:ln>
        </p:spPr>
      </p:sp>
      <p:sp>
        <p:nvSpPr>
          <p:cNvPr id="65" name="Text 63"/>
          <p:cNvSpPr txBox="1"/>
          <p:nvPr/>
        </p:nvSpPr>
        <p:spPr>
          <a:xfrm>
            <a:off x="5549900" y="3380486"/>
            <a:ext cx="731520" cy="128016"/>
          </a:xfrm>
          <a:prstGeom prst="rect">
            <a:avLst/>
          </a:prstGeom>
          <a:noFill/>
          <a:ln/>
        </p:spPr>
        <p:txBody>
          <a:bodyPr wrap="square" lIns="0" tIns="0" rIns="0" bIns="0" rtlCol="0" anchor="ctr"/>
          <a:lstStyle/>
          <a:p>
            <a:pPr indent="0" marL="0">
              <a:buNone/>
            </a:pPr>
            <a:r>
              <a:rPr lang="en-US" sz="650" b="1" spc="150" kern="0" dirty="0">
                <a:solidFill>
                  <a:srgbClr val="000000"/>
                </a:solidFill>
                <a:latin typeface="Verdana" pitchFamily="34" charset="0"/>
                <a:ea typeface="Verdana" pitchFamily="34" charset="-122"/>
                <a:cs typeface="Verdana" pitchFamily="34" charset="-120"/>
              </a:rPr>
              <a:t>INLET</a:t>
            </a:r>
            <a:endParaRPr lang="en-US" sz="650" dirty="0"/>
          </a:p>
        </p:txBody>
      </p:sp>
      <p:sp>
        <p:nvSpPr>
          <p:cNvPr id="66" name="Text 64"/>
          <p:cNvSpPr txBox="1"/>
          <p:nvPr/>
        </p:nvSpPr>
        <p:spPr>
          <a:xfrm>
            <a:off x="8488172" y="1305306"/>
            <a:ext cx="731520" cy="128016"/>
          </a:xfrm>
          <a:prstGeom prst="rect">
            <a:avLst/>
          </a:prstGeom>
          <a:noFill/>
          <a:ln/>
        </p:spPr>
        <p:txBody>
          <a:bodyPr wrap="square" lIns="0" tIns="0" rIns="0" bIns="0" rtlCol="0" anchor="ctr"/>
          <a:lstStyle/>
          <a:p>
            <a:pPr algn="r" indent="0" marL="0">
              <a:buNone/>
            </a:pPr>
            <a:r>
              <a:rPr lang="en-US" sz="650" b="1" spc="150" kern="0" dirty="0">
                <a:solidFill>
                  <a:srgbClr val="235835"/>
                </a:solidFill>
                <a:latin typeface="Verdana" pitchFamily="34" charset="0"/>
                <a:ea typeface="Verdana" pitchFamily="34" charset="-122"/>
                <a:cs typeface="Verdana" pitchFamily="34" charset="-120"/>
              </a:rPr>
              <a:t>OUTLET</a:t>
            </a:r>
            <a:endParaRPr lang="en-US" sz="650" dirty="0"/>
          </a:p>
        </p:txBody>
      </p:sp>
      <p:sp>
        <p:nvSpPr>
          <p:cNvPr id="67" name="Balloon 1"/>
          <p:cNvSpPr/>
          <p:nvPr/>
        </p:nvSpPr>
        <p:spPr>
          <a:xfrm>
            <a:off x="5731510" y="305282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1</a:t>
            </a:r>
            <a:endParaRPr lang="en-US" sz="750" dirty="0"/>
          </a:p>
        </p:txBody>
      </p:sp>
      <p:sp>
        <p:nvSpPr>
          <p:cNvPr id="68" name="Balloon 2"/>
          <p:cNvSpPr/>
          <p:nvPr/>
        </p:nvSpPr>
        <p:spPr>
          <a:xfrm>
            <a:off x="6310376" y="190601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2</a:t>
            </a:r>
            <a:endParaRPr lang="en-US" sz="750" dirty="0"/>
          </a:p>
        </p:txBody>
      </p:sp>
      <p:sp>
        <p:nvSpPr>
          <p:cNvPr id="69" name="Balloon 3"/>
          <p:cNvSpPr/>
          <p:nvPr/>
        </p:nvSpPr>
        <p:spPr>
          <a:xfrm>
            <a:off x="6561582" y="2637790"/>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3</a:t>
            </a:r>
            <a:endParaRPr lang="en-US" sz="750" dirty="0"/>
          </a:p>
        </p:txBody>
      </p:sp>
      <p:sp>
        <p:nvSpPr>
          <p:cNvPr id="70" name="Balloon 4"/>
          <p:cNvSpPr/>
          <p:nvPr/>
        </p:nvSpPr>
        <p:spPr>
          <a:xfrm>
            <a:off x="8079740" y="250672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4</a:t>
            </a:r>
            <a:endParaRPr lang="en-US" sz="750" dirty="0"/>
          </a:p>
        </p:txBody>
      </p:sp>
      <p:sp>
        <p:nvSpPr>
          <p:cNvPr id="71" name="Balloon 5"/>
          <p:cNvSpPr/>
          <p:nvPr/>
        </p:nvSpPr>
        <p:spPr>
          <a:xfrm>
            <a:off x="8625840" y="2135378"/>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5</a:t>
            </a:r>
            <a:endParaRPr lang="en-US" sz="750" dirty="0"/>
          </a:p>
        </p:txBody>
      </p:sp>
      <p:sp>
        <p:nvSpPr>
          <p:cNvPr id="72" name="Balloon 6"/>
          <p:cNvSpPr/>
          <p:nvPr/>
        </p:nvSpPr>
        <p:spPr>
          <a:xfrm>
            <a:off x="8844280" y="1545590"/>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6</a:t>
            </a:r>
            <a:endParaRPr lang="en-US" sz="750" dirty="0"/>
          </a:p>
        </p:txBody>
      </p:sp>
      <p:sp>
        <p:nvSpPr>
          <p:cNvPr id="73" name="Balloon 7"/>
          <p:cNvSpPr/>
          <p:nvPr/>
        </p:nvSpPr>
        <p:spPr>
          <a:xfrm>
            <a:off x="8844280" y="3893820"/>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7</a:t>
            </a:r>
            <a:endParaRPr lang="en-US" sz="750" dirty="0"/>
          </a:p>
        </p:txBody>
      </p:sp>
      <p:sp>
        <p:nvSpPr>
          <p:cNvPr id="74" name="Text 72"/>
          <p:cNvSpPr txBox="1"/>
          <p:nvPr/>
        </p:nvSpPr>
        <p:spPr>
          <a:xfrm>
            <a:off x="5440680" y="4553712"/>
            <a:ext cx="3931920" cy="292608"/>
          </a:xfrm>
          <a:prstGeom prst="rect">
            <a:avLst/>
          </a:prstGeom>
          <a:noFill/>
          <a:ln/>
        </p:spPr>
        <p:txBody>
          <a:bodyPr wrap="square" lIns="0" tIns="0" rIns="0" bIns="0" rtlCol="0" anchor="t"/>
          <a:lstStyle/>
          <a:p>
            <a:pPr indent="0" marL="0">
              <a:buNone/>
            </a:pPr>
            <a:r>
              <a:rPr lang="en-US" sz="750" dirty="0">
                <a:solidFill>
                  <a:srgbClr val="6E6E6E"/>
                </a:solidFill>
                <a:latin typeface="Verdana" pitchFamily="34" charset="0"/>
                <a:ea typeface="Verdana" pitchFamily="34" charset="-122"/>
                <a:cs typeface="Verdana" pitchFamily="34" charset="-120"/>
              </a:rPr>
              <a:t>Fig. 1  Conceptual schematic, upflow shown — not to scale. To be verified by AHLS engineering.</a:t>
            </a:r>
            <a:endParaRPr lang="en-US" sz="750" dirty="0"/>
          </a:p>
        </p:txBody>
      </p:sp>
      <p:sp>
        <p:nvSpPr>
          <p:cNvPr id="75" name="Text 73"/>
          <p:cNvSpPr txBox="1"/>
          <p:nvPr/>
        </p:nvSpPr>
        <p:spPr>
          <a:xfrm>
            <a:off x="9646920" y="1298448"/>
            <a:ext cx="1993392" cy="164592"/>
          </a:xfrm>
          <a:prstGeom prst="rect">
            <a:avLst/>
          </a:prstGeom>
          <a:noFill/>
          <a:ln/>
        </p:spPr>
        <p:txBody>
          <a:bodyPr wrap="square" lIns="0" tIns="0" rIns="0" bIns="0" rtlCol="0" anchor="ctr"/>
          <a:lstStyle/>
          <a:p>
            <a:pPr indent="0" marL="0">
              <a:buNone/>
            </a:pPr>
            <a:r>
              <a:rPr lang="en-US" sz="700" b="1" spc="200" kern="0" dirty="0">
                <a:solidFill>
                  <a:srgbClr val="000000"/>
                </a:solidFill>
                <a:latin typeface="Verdana" pitchFamily="34" charset="0"/>
                <a:ea typeface="Verdana" pitchFamily="34" charset="-122"/>
                <a:cs typeface="Verdana" pitchFamily="34" charset="-120"/>
              </a:rPr>
              <a:t>LEGEND</a:t>
            </a:r>
            <a:endParaRPr lang="en-US" sz="700" dirty="0"/>
          </a:p>
        </p:txBody>
      </p:sp>
      <p:sp>
        <p:nvSpPr>
          <p:cNvPr id="76" name="Shape 74"/>
          <p:cNvSpPr/>
          <p:nvPr/>
        </p:nvSpPr>
        <p:spPr>
          <a:xfrm>
            <a:off x="9646920" y="1499616"/>
            <a:ext cx="1993392" cy="0"/>
          </a:xfrm>
          <a:prstGeom prst="line">
            <a:avLst/>
          </a:prstGeom>
          <a:noFill/>
          <a:ln w="9525">
            <a:solidFill>
              <a:srgbClr val="000000"/>
            </a:solidFill>
            <a:prstDash val="solid"/>
          </a:ln>
        </p:spPr>
      </p:sp>
      <p:sp>
        <p:nvSpPr>
          <p:cNvPr id="77" name="Balloon 1"/>
          <p:cNvSpPr/>
          <p:nvPr/>
        </p:nvSpPr>
        <p:spPr>
          <a:xfrm>
            <a:off x="9646920" y="159105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1</a:t>
            </a:r>
            <a:endParaRPr lang="en-US" sz="750" dirty="0"/>
          </a:p>
        </p:txBody>
      </p:sp>
      <p:sp>
        <p:nvSpPr>
          <p:cNvPr id="78" name="Text 76"/>
          <p:cNvSpPr txBox="1"/>
          <p:nvPr/>
        </p:nvSpPr>
        <p:spPr>
          <a:xfrm>
            <a:off x="9921240" y="1591056"/>
            <a:ext cx="1719072" cy="420624"/>
          </a:xfrm>
          <a:prstGeom prst="rect">
            <a:avLst/>
          </a:prstGeom>
          <a:noFill/>
          <a:ln/>
        </p:spPr>
        <p:txBody>
          <a:bodyPr wrap="square" lIns="0" tIns="0" rIns="0" bIns="0" rtlCol="0" anchor="t"/>
          <a:lstStyle/>
          <a:p>
            <a:pPr indent="0" marL="0">
              <a:lnSpc>
                <a:spcPct val="105000"/>
              </a:lnSpc>
              <a:buNone/>
            </a:pPr>
            <a:r>
              <a:rPr lang="en-US" sz="700" b="1" dirty="0">
                <a:solidFill>
                  <a:srgbClr val="000000"/>
                </a:solidFill>
                <a:latin typeface="Verdana" pitchFamily="34" charset="0"/>
                <a:ea typeface="Verdana" pitchFamily="34" charset="-122"/>
                <a:cs typeface="Verdana" pitchFamily="34" charset="-120"/>
              </a:rPr>
              <a:t>Gas inlet</a:t>
            </a:r>
            <a:endParaRPr lang="en-US" sz="700" dirty="0"/>
          </a:p>
          <a:p>
            <a:pPr indent="0" marL="0">
              <a:lnSpc>
                <a:spcPct val="105000"/>
              </a:lnSpc>
              <a:buNone/>
            </a:pPr>
            <a:r>
              <a:rPr lang="en-US" sz="700" dirty="0">
                <a:solidFill>
                  <a:srgbClr val="6E6E6E"/>
                </a:solidFill>
                <a:latin typeface="Verdana" pitchFamily="34" charset="0"/>
                <a:ea typeface="Verdana" pitchFamily="34" charset="-122"/>
                <a:cs typeface="Verdana" pitchFamily="34" charset="-120"/>
              </a:rPr>
              <a:t>Process off-gas with fine particulate, fumes, aerosols or acid mist.</a:t>
            </a:r>
            <a:endParaRPr lang="en-US" sz="700" dirty="0"/>
          </a:p>
        </p:txBody>
      </p:sp>
      <p:sp>
        <p:nvSpPr>
          <p:cNvPr id="79" name="Balloon 2"/>
          <p:cNvSpPr/>
          <p:nvPr/>
        </p:nvSpPr>
        <p:spPr>
          <a:xfrm>
            <a:off x="9646920" y="204825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2</a:t>
            </a:r>
            <a:endParaRPr lang="en-US" sz="750" dirty="0"/>
          </a:p>
        </p:txBody>
      </p:sp>
      <p:sp>
        <p:nvSpPr>
          <p:cNvPr id="80" name="Text 78"/>
          <p:cNvSpPr txBox="1"/>
          <p:nvPr/>
        </p:nvSpPr>
        <p:spPr>
          <a:xfrm>
            <a:off x="9921240" y="2048256"/>
            <a:ext cx="1719072" cy="420624"/>
          </a:xfrm>
          <a:prstGeom prst="rect">
            <a:avLst/>
          </a:prstGeom>
          <a:noFill/>
          <a:ln/>
        </p:spPr>
        <p:txBody>
          <a:bodyPr wrap="square" lIns="0" tIns="0" rIns="0" bIns="0" rtlCol="0" anchor="t"/>
          <a:lstStyle/>
          <a:p>
            <a:pPr indent="0" marL="0">
              <a:lnSpc>
                <a:spcPct val="105000"/>
              </a:lnSpc>
              <a:buNone/>
            </a:pPr>
            <a:r>
              <a:rPr lang="en-US" sz="700" b="1" dirty="0">
                <a:solidFill>
                  <a:srgbClr val="000000"/>
                </a:solidFill>
                <a:latin typeface="Verdana" pitchFamily="34" charset="0"/>
                <a:ea typeface="Verdana" pitchFamily="34" charset="-122"/>
                <a:cs typeface="Verdana" pitchFamily="34" charset="-120"/>
              </a:rPr>
              <a:t>Wash water</a:t>
            </a:r>
            <a:endParaRPr lang="en-US" sz="700" dirty="0"/>
          </a:p>
          <a:p>
            <a:pPr indent="0" marL="0">
              <a:lnSpc>
                <a:spcPct val="105000"/>
              </a:lnSpc>
              <a:buNone/>
            </a:pPr>
            <a:r>
              <a:rPr lang="en-US" sz="700" dirty="0">
                <a:solidFill>
                  <a:srgbClr val="6E6E6E"/>
                </a:solidFill>
                <a:latin typeface="Verdana" pitchFamily="34" charset="0"/>
                <a:ea typeface="Verdana" pitchFamily="34" charset="-122"/>
                <a:cs typeface="Verdana" pitchFamily="34" charset="-120"/>
              </a:rPr>
              <a:t>Integrated water recycle, treatment and disposal (scope option).</a:t>
            </a:r>
            <a:endParaRPr lang="en-US" sz="700" dirty="0"/>
          </a:p>
        </p:txBody>
      </p:sp>
      <p:sp>
        <p:nvSpPr>
          <p:cNvPr id="81" name="Balloon 3"/>
          <p:cNvSpPr/>
          <p:nvPr/>
        </p:nvSpPr>
        <p:spPr>
          <a:xfrm>
            <a:off x="9646920" y="250545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3</a:t>
            </a:r>
            <a:endParaRPr lang="en-US" sz="750" dirty="0"/>
          </a:p>
        </p:txBody>
      </p:sp>
      <p:sp>
        <p:nvSpPr>
          <p:cNvPr id="82" name="Text 80"/>
          <p:cNvSpPr txBox="1"/>
          <p:nvPr/>
        </p:nvSpPr>
        <p:spPr>
          <a:xfrm>
            <a:off x="9921240" y="2505456"/>
            <a:ext cx="1719072" cy="420624"/>
          </a:xfrm>
          <a:prstGeom prst="rect">
            <a:avLst/>
          </a:prstGeom>
          <a:noFill/>
          <a:ln/>
        </p:spPr>
        <p:txBody>
          <a:bodyPr wrap="square" lIns="0" tIns="0" rIns="0" bIns="0" rtlCol="0" anchor="t"/>
          <a:lstStyle/>
          <a:p>
            <a:pPr indent="0" marL="0">
              <a:lnSpc>
                <a:spcPct val="105000"/>
              </a:lnSpc>
              <a:buNone/>
            </a:pPr>
            <a:r>
              <a:rPr lang="en-US" sz="700" b="1" dirty="0">
                <a:solidFill>
                  <a:srgbClr val="000000"/>
                </a:solidFill>
                <a:latin typeface="Verdana" pitchFamily="34" charset="0"/>
                <a:ea typeface="Verdana" pitchFamily="34" charset="-122"/>
                <a:cs typeface="Verdana" pitchFamily="34" charset="-120"/>
              </a:rPr>
              <a:t>Collecting tubes</a:t>
            </a:r>
            <a:endParaRPr lang="en-US" sz="700" dirty="0"/>
          </a:p>
          <a:p>
            <a:pPr indent="0" marL="0">
              <a:lnSpc>
                <a:spcPct val="105000"/>
              </a:lnSpc>
              <a:buNone/>
            </a:pPr>
            <a:r>
              <a:rPr lang="en-US" sz="700" dirty="0">
                <a:solidFill>
                  <a:srgbClr val="6E6E6E"/>
                </a:solidFill>
                <a:latin typeface="Verdana" pitchFamily="34" charset="0"/>
                <a:ea typeface="Verdana" pitchFamily="34" charset="-122"/>
                <a:cs typeface="Verdana" pitchFamily="34" charset="-120"/>
              </a:rPr>
              <a:t>Stainless steel on all internal surfaces; higher alloys available.</a:t>
            </a:r>
            <a:endParaRPr lang="en-US" sz="700" dirty="0"/>
          </a:p>
        </p:txBody>
      </p:sp>
      <p:sp>
        <p:nvSpPr>
          <p:cNvPr id="83" name="Balloon 4"/>
          <p:cNvSpPr/>
          <p:nvPr/>
        </p:nvSpPr>
        <p:spPr>
          <a:xfrm>
            <a:off x="9646920" y="296265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4</a:t>
            </a:r>
            <a:endParaRPr lang="en-US" sz="750" dirty="0"/>
          </a:p>
        </p:txBody>
      </p:sp>
      <p:sp>
        <p:nvSpPr>
          <p:cNvPr id="84" name="Text 82"/>
          <p:cNvSpPr txBox="1"/>
          <p:nvPr/>
        </p:nvSpPr>
        <p:spPr>
          <a:xfrm>
            <a:off x="9921240" y="2962656"/>
            <a:ext cx="1719072" cy="420624"/>
          </a:xfrm>
          <a:prstGeom prst="rect">
            <a:avLst/>
          </a:prstGeom>
          <a:noFill/>
          <a:ln/>
        </p:spPr>
        <p:txBody>
          <a:bodyPr wrap="square" lIns="0" tIns="0" rIns="0" bIns="0" rtlCol="0" anchor="t"/>
          <a:lstStyle/>
          <a:p>
            <a:pPr indent="0" marL="0">
              <a:lnSpc>
                <a:spcPct val="105000"/>
              </a:lnSpc>
              <a:buNone/>
            </a:pPr>
            <a:r>
              <a:rPr lang="en-US" sz="700" b="1" dirty="0">
                <a:solidFill>
                  <a:srgbClr val="000000"/>
                </a:solidFill>
                <a:latin typeface="Verdana" pitchFamily="34" charset="0"/>
                <a:ea typeface="Verdana" pitchFamily="34" charset="-122"/>
                <a:cs typeface="Verdana" pitchFamily="34" charset="-120"/>
              </a:rPr>
              <a:t>Disk-in-tube electrodes</a:t>
            </a:r>
            <a:endParaRPr lang="en-US" sz="700" dirty="0"/>
          </a:p>
          <a:p>
            <a:pPr indent="0" marL="0">
              <a:lnSpc>
                <a:spcPct val="105000"/>
              </a:lnSpc>
              <a:buNone/>
            </a:pPr>
            <a:r>
              <a:rPr lang="en-US" sz="700" dirty="0">
                <a:solidFill>
                  <a:srgbClr val="6E6E6E"/>
                </a:solidFill>
                <a:latin typeface="Verdana" pitchFamily="34" charset="0"/>
                <a:ea typeface="Verdana" pitchFamily="34" charset="-122"/>
                <a:cs typeface="Verdana" pitchFamily="34" charset="-120"/>
              </a:rPr>
              <a:t>Proprietary AHLS electrode configuration.</a:t>
            </a:r>
            <a:endParaRPr lang="en-US" sz="700" dirty="0"/>
          </a:p>
        </p:txBody>
      </p:sp>
      <p:sp>
        <p:nvSpPr>
          <p:cNvPr id="85" name="Balloon 5"/>
          <p:cNvSpPr/>
          <p:nvPr/>
        </p:nvSpPr>
        <p:spPr>
          <a:xfrm>
            <a:off x="9646920" y="341985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5</a:t>
            </a:r>
            <a:endParaRPr lang="en-US" sz="750" dirty="0"/>
          </a:p>
        </p:txBody>
      </p:sp>
      <p:sp>
        <p:nvSpPr>
          <p:cNvPr id="86" name="Text 84"/>
          <p:cNvSpPr txBox="1"/>
          <p:nvPr/>
        </p:nvSpPr>
        <p:spPr>
          <a:xfrm>
            <a:off x="9921240" y="3419856"/>
            <a:ext cx="1719072" cy="420624"/>
          </a:xfrm>
          <a:prstGeom prst="rect">
            <a:avLst/>
          </a:prstGeom>
          <a:noFill/>
          <a:ln/>
        </p:spPr>
        <p:txBody>
          <a:bodyPr wrap="square" lIns="0" tIns="0" rIns="0" bIns="0" rtlCol="0" anchor="t"/>
          <a:lstStyle/>
          <a:p>
            <a:pPr indent="0" marL="0">
              <a:lnSpc>
                <a:spcPct val="105000"/>
              </a:lnSpc>
              <a:buNone/>
            </a:pPr>
            <a:r>
              <a:rPr lang="en-US" sz="700" b="1" dirty="0">
                <a:solidFill>
                  <a:srgbClr val="000000"/>
                </a:solidFill>
                <a:latin typeface="Verdana" pitchFamily="34" charset="0"/>
                <a:ea typeface="Verdana" pitchFamily="34" charset="-122"/>
                <a:cs typeface="Verdana" pitchFamily="34" charset="-120"/>
              </a:rPr>
              <a:t>High-frequency power supply</a:t>
            </a:r>
            <a:endParaRPr lang="en-US" sz="700" dirty="0"/>
          </a:p>
          <a:p>
            <a:pPr indent="0" marL="0">
              <a:lnSpc>
                <a:spcPct val="105000"/>
              </a:lnSpc>
              <a:buNone/>
            </a:pPr>
            <a:r>
              <a:rPr lang="en-US" sz="700" dirty="0">
                <a:solidFill>
                  <a:srgbClr val="6E6E6E"/>
                </a:solidFill>
                <a:latin typeface="Verdana" pitchFamily="34" charset="0"/>
                <a:ea typeface="Verdana" pitchFamily="34" charset="-122"/>
                <a:cs typeface="Verdana" pitchFamily="34" charset="-120"/>
              </a:rPr>
              <a:t>Maximizes total electric field and available power.</a:t>
            </a:r>
            <a:endParaRPr lang="en-US" sz="700" dirty="0"/>
          </a:p>
        </p:txBody>
      </p:sp>
      <p:sp>
        <p:nvSpPr>
          <p:cNvPr id="87" name="Balloon 6"/>
          <p:cNvSpPr/>
          <p:nvPr/>
        </p:nvSpPr>
        <p:spPr>
          <a:xfrm>
            <a:off x="9646920" y="387705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6</a:t>
            </a:r>
            <a:endParaRPr lang="en-US" sz="750" dirty="0"/>
          </a:p>
        </p:txBody>
      </p:sp>
      <p:sp>
        <p:nvSpPr>
          <p:cNvPr id="88" name="Text 86"/>
          <p:cNvSpPr txBox="1"/>
          <p:nvPr/>
        </p:nvSpPr>
        <p:spPr>
          <a:xfrm>
            <a:off x="9921240" y="3877056"/>
            <a:ext cx="1719072" cy="420624"/>
          </a:xfrm>
          <a:prstGeom prst="rect">
            <a:avLst/>
          </a:prstGeom>
          <a:noFill/>
          <a:ln/>
        </p:spPr>
        <p:txBody>
          <a:bodyPr wrap="square" lIns="0" tIns="0" rIns="0" bIns="0" rtlCol="0" anchor="t"/>
          <a:lstStyle/>
          <a:p>
            <a:pPr indent="0" marL="0">
              <a:lnSpc>
                <a:spcPct val="105000"/>
              </a:lnSpc>
              <a:buNone/>
            </a:pPr>
            <a:r>
              <a:rPr lang="en-US" sz="700" b="1" dirty="0">
                <a:solidFill>
                  <a:srgbClr val="000000"/>
                </a:solidFill>
                <a:latin typeface="Verdana" pitchFamily="34" charset="0"/>
                <a:ea typeface="Verdana" pitchFamily="34" charset="-122"/>
                <a:cs typeface="Verdana" pitchFamily="34" charset="-120"/>
              </a:rPr>
              <a:t>Clean gas outlet</a:t>
            </a:r>
            <a:endParaRPr lang="en-US" sz="700" dirty="0"/>
          </a:p>
          <a:p>
            <a:pPr indent="0" marL="0">
              <a:lnSpc>
                <a:spcPct val="105000"/>
              </a:lnSpc>
              <a:buNone/>
            </a:pPr>
            <a:r>
              <a:rPr lang="en-US" sz="700" dirty="0">
                <a:solidFill>
                  <a:srgbClr val="6E6E6E"/>
                </a:solidFill>
                <a:latin typeface="Verdana" pitchFamily="34" charset="0"/>
                <a:ea typeface="Verdana" pitchFamily="34" charset="-122"/>
                <a:cs typeface="Verdana" pitchFamily="34" charset="-120"/>
              </a:rPr>
              <a:t>Up to 99% collection efficiency; outlet loading &lt; 10 mg/Nm³ (published).</a:t>
            </a:r>
            <a:endParaRPr lang="en-US" sz="700" dirty="0"/>
          </a:p>
        </p:txBody>
      </p:sp>
      <p:sp>
        <p:nvSpPr>
          <p:cNvPr id="89" name="Balloon 7"/>
          <p:cNvSpPr/>
          <p:nvPr/>
        </p:nvSpPr>
        <p:spPr>
          <a:xfrm>
            <a:off x="9646920" y="4334256"/>
            <a:ext cx="182880" cy="182880"/>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7</a:t>
            </a:r>
            <a:endParaRPr lang="en-US" sz="750" dirty="0"/>
          </a:p>
        </p:txBody>
      </p:sp>
      <p:sp>
        <p:nvSpPr>
          <p:cNvPr id="90" name="Text 88"/>
          <p:cNvSpPr txBox="1"/>
          <p:nvPr/>
        </p:nvSpPr>
        <p:spPr>
          <a:xfrm>
            <a:off x="9921240" y="4334256"/>
            <a:ext cx="1719072" cy="420624"/>
          </a:xfrm>
          <a:prstGeom prst="rect">
            <a:avLst/>
          </a:prstGeom>
          <a:noFill/>
          <a:ln/>
        </p:spPr>
        <p:txBody>
          <a:bodyPr wrap="square" lIns="0" tIns="0" rIns="0" bIns="0" rtlCol="0" anchor="t"/>
          <a:lstStyle/>
          <a:p>
            <a:pPr indent="0" marL="0">
              <a:lnSpc>
                <a:spcPct val="105000"/>
              </a:lnSpc>
              <a:buNone/>
            </a:pPr>
            <a:r>
              <a:rPr lang="en-US" sz="700" b="1" dirty="0">
                <a:solidFill>
                  <a:srgbClr val="000000"/>
                </a:solidFill>
                <a:latin typeface="Verdana" pitchFamily="34" charset="0"/>
                <a:ea typeface="Verdana" pitchFamily="34" charset="-122"/>
                <a:cs typeface="Verdana" pitchFamily="34" charset="-120"/>
              </a:rPr>
              <a:t>Collected liquid</a:t>
            </a:r>
            <a:endParaRPr lang="en-US" sz="700" dirty="0"/>
          </a:p>
          <a:p>
            <a:pPr indent="0" marL="0">
              <a:lnSpc>
                <a:spcPct val="105000"/>
              </a:lnSpc>
              <a:buNone/>
            </a:pPr>
            <a:r>
              <a:rPr lang="en-US" sz="700" dirty="0">
                <a:solidFill>
                  <a:srgbClr val="6E6E6E"/>
                </a:solidFill>
                <a:latin typeface="Verdana" pitchFamily="34" charset="0"/>
                <a:ea typeface="Verdana" pitchFamily="34" charset="-122"/>
                <a:cs typeface="Verdana" pitchFamily="34" charset="-120"/>
              </a:rPr>
              <a:t>Drained to the water recycle and treatment system.</a:t>
            </a:r>
            <a:endParaRPr lang="en-US" sz="700" dirty="0"/>
          </a:p>
        </p:txBody>
      </p:sp>
      <p:sp>
        <p:nvSpPr>
          <p:cNvPr id="25" name="Slide Number Placeholder 0"/>
          <p:cNvSpPr>
            <a:spLocks noGrp="1"/>
          </p:cNvSpPr>
          <p:nvPr>
            <p:ph type="sldNum" sz="quarter" idx="4294967295"/>
          </p:nvPr>
        </p:nvSpPr>
        <p:spPr>
          <a:xfrm>
            <a:off x="10360152" y="6391656"/>
            <a:ext cx="548640" cy="173736"/>
          </a:xfrm>
          <a:prstGeom prst="rect">
            <a:avLst/>
          </a:prstGeom>
          <a:extLst>
            <a:ext uri="{C572A759-6A51-4108-AA02-DFA0A04FC94B}">
              <ma14:wrappingTextBoxFlag xmlns:ma14="http://schemas.microsoft.com/office/mac/drawingml/2011/main" val="0"/>
            </a:ext>
          </a:extLst>
        </p:spPr>
        <p:txBody>
          <a:bodyPr lIns="0" tIns="0" rIns="0" bIns="0"/>
          <a:lstStyle>
            <a:lvl1pPr>
              <a:defRPr sz="850">
                <a:solidFill>
                  <a:srgbClr val="000000"/>
                </a:solidFill>
                <a:latin typeface="Verdana"/>
                <a:ea typeface="Verdana"/>
                <a:cs typeface="Verdana"/>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1" type="body" hasCustomPrompt="1"/>
          </p:nvPr>
        </p:nvSpPr>
        <p:spPr>
          <a:xfrm>
            <a:off x="548640" y="896112"/>
            <a:ext cx="7863840" cy="219456"/>
          </a:xfrm>
          <a:prstGeom prst="rect">
            <a:avLst/>
          </a:prstGeom>
          <a:noFill/>
          <a:ln/>
        </p:spPr>
        <p:txBody>
          <a:bodyPr wrap="square" lIns="0" tIns="0" rIns="0" bIns="0" rtlCol="0" anchor="t"/>
          <a:lstStyle/>
          <a:p>
            <a:pPr algn="l" indent="0" marL="0">
              <a:buNone/>
            </a:pPr>
            <a:r>
              <a:rPr lang="en-US" sz="900" b="1" spc="200" kern="0" dirty="0">
                <a:solidFill>
                  <a:srgbClr val="235835"/>
                </a:solidFill>
                <a:latin typeface="Verdana" pitchFamily="34" charset="0"/>
                <a:ea typeface="Verdana" pitchFamily="34" charset="-122"/>
                <a:cs typeface="Verdana" pitchFamily="34" charset="-120"/>
              </a:rPr>
              <a:t>CASE STUDY · STRUCTURE TEMPLATE</a:t>
            </a:r>
            <a:endParaRPr lang="en-US" sz="900" dirty="0"/>
          </a:p>
        </p:txBody>
      </p:sp>
      <p:sp>
        <p:nvSpPr>
          <p:cNvPr id="3" name="Text 0"/>
          <p:cNvSpPr/>
          <p:nvPr>
            <p:ph idx="102" type="title" hasCustomPrompt="1"/>
          </p:nvPr>
        </p:nvSpPr>
        <p:spPr>
          <a:xfrm>
            <a:off x="548640" y="1143000"/>
            <a:ext cx="7863840" cy="640080"/>
          </a:xfrm>
          <a:prstGeom prst="rect">
            <a:avLst/>
          </a:prstGeom>
          <a:noFill/>
          <a:ln/>
        </p:spPr>
        <p:txBody>
          <a:bodyPr wrap="square" lIns="0" tIns="0" rIns="0" bIns="0" rtlCol="0" anchor="t"/>
          <a:lstStyle/>
          <a:p>
            <a:pPr algn="l" indent="0" marL="0">
              <a:buNone/>
            </a:pPr>
            <a:r>
              <a:rPr lang="en-US" sz="3000" spc="-50" kern="0" dirty="0">
                <a:solidFill>
                  <a:srgbClr val="000000"/>
                </a:solidFill>
                <a:latin typeface="Verdana" pitchFamily="34" charset="0"/>
                <a:ea typeface="Verdana" pitchFamily="34" charset="-122"/>
                <a:cs typeface="Verdana" pitchFamily="34" charset="-120"/>
              </a:rPr>
              <a:t>[Project name]: [system] for [industry]</a:t>
            </a:r>
            <a:endParaRPr lang="en-US" sz="3000" dirty="0"/>
          </a:p>
        </p:txBody>
      </p:sp>
      <p:sp>
        <p:nvSpPr>
          <p:cNvPr id="4" name="Demonstration label"/>
          <p:cNvSpPr/>
          <p:nvPr/>
        </p:nvSpPr>
        <p:spPr>
          <a:xfrm>
            <a:off x="7436815" y="347472"/>
            <a:ext cx="4206240" cy="292608"/>
          </a:xfrm>
          <a:prstGeom prst="rect">
            <a:avLst/>
          </a:prstGeom>
          <a:solidFill>
            <a:srgbClr val="235835"/>
          </a:solidFill>
          <a:ln w="6350">
            <a:solidFill>
              <a:srgbClr val="235835"/>
            </a:solidFill>
          </a:ln>
        </p:spPr>
        <p:txBody>
          <a:bodyPr wrap="square" lIns="0" tIns="0" rIns="0" bIns="0" rtlCol="0" anchor="ctr"/>
          <a:lstStyle/>
          <a:p>
            <a:pPr algn="ctr" indent="0" marL="0">
              <a:buNone/>
            </a:pPr>
            <a:r>
              <a:rPr lang="en-US" sz="800" b="1" spc="100" kern="0" dirty="0">
                <a:solidFill>
                  <a:srgbClr val="FFFFFF"/>
                </a:solidFill>
                <a:latin typeface="Verdana" pitchFamily="34" charset="0"/>
                <a:ea typeface="Verdana" pitchFamily="34" charset="-122"/>
                <a:cs typeface="Verdana" pitchFamily="34" charset="-120"/>
              </a:rPr>
              <a:t>DEMONSTRATION LAYOUT — NOT A REAL PROJECT</a:t>
            </a:r>
            <a:endParaRPr lang="en-US" sz="800" dirty="0"/>
          </a:p>
        </p:txBody>
      </p:sp>
      <p:sp>
        <p:nvSpPr>
          <p:cNvPr id="5" name="Text 3"/>
          <p:cNvSpPr txBox="1"/>
          <p:nvPr/>
        </p:nvSpPr>
        <p:spPr>
          <a:xfrm>
            <a:off x="548640" y="2029968"/>
            <a:ext cx="3291840" cy="164592"/>
          </a:xfrm>
          <a:prstGeom prst="rect">
            <a:avLst/>
          </a:prstGeom>
          <a:noFill/>
          <a:ln/>
        </p:spPr>
        <p:txBody>
          <a:bodyPr wrap="square" lIns="0" tIns="0" rIns="0" bIns="0" rtlCol="0" anchor="ctr"/>
          <a:lstStyle/>
          <a:p>
            <a:pPr indent="0" marL="0">
              <a:buNone/>
            </a:pPr>
            <a:r>
              <a:rPr lang="en-US" sz="700" b="1" spc="200" kern="0" dirty="0">
                <a:solidFill>
                  <a:srgbClr val="000000"/>
                </a:solidFill>
                <a:latin typeface="Verdana" pitchFamily="34" charset="0"/>
                <a:ea typeface="Verdana" pitchFamily="34" charset="-122"/>
                <a:cs typeface="Verdana" pitchFamily="34" charset="-120"/>
              </a:rPr>
              <a:t>PROJECT FACTS</a:t>
            </a:r>
            <a:endParaRPr lang="en-US" sz="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2240280"/>
          <a:ext cx="3291840" cy="914400"/>
        </p:xfrm>
        <a:graphic>
          <a:graphicData uri="http://schemas.openxmlformats.org/drawingml/2006/table">
            <a:tbl>
              <a:tblPr/>
              <a:tblGrid>
                <a:gridCol w="914400"/>
                <a:gridCol w="2377440"/>
              </a:tblGrid>
              <a:tr h="384048">
                <a:tc>
                  <a:txBody>
                    <a:bodyPr/>
                    <a:lstStyle/>
                    <a:p>
                      <a:pPr indent="0" marL="0">
                        <a:buNone/>
                      </a:pPr>
                      <a:r>
                        <a:rPr lang="en-US" sz="650" b="1" spc="100" kern="0" dirty="0">
                          <a:solidFill>
                            <a:srgbClr val="6E6E6E"/>
                          </a:solidFill>
                          <a:latin typeface="Verdana" pitchFamily="34" charset="0"/>
                          <a:ea typeface="Verdana" pitchFamily="34" charset="-122"/>
                          <a:cs typeface="Verdana" pitchFamily="34" charset="-120"/>
                        </a:rPr>
                        <a:t>CUSTOMER</a:t>
                      </a:r>
                      <a:endParaRPr lang="en-US" sz="6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tc>
                  <a:txBody>
                    <a:bodyPr/>
                    <a:lstStyle/>
                    <a:p>
                      <a:pPr indent="0" marL="0">
                        <a:buNone/>
                      </a:pPr>
                      <a:r>
                        <a:rPr lang="en-US" sz="850" i="1" dirty="0">
                          <a:solidFill>
                            <a:srgbClr val="6E6E6E"/>
                          </a:solidFill>
                          <a:latin typeface="Verdana" pitchFamily="34" charset="0"/>
                          <a:ea typeface="Verdana" pitchFamily="34" charset="-122"/>
                          <a:cs typeface="Verdana" pitchFamily="34" charset="-120"/>
                        </a:rPr>
                        <a:t>[Name or descriptor — with written permission]</a:t>
                      </a:r>
                      <a:endParaRPr lang="en-US" sz="8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solidFill>
                      <a:srgbClr val="F3F4F3"/>
                    </a:solidFill>
                  </a:tcPr>
                </a:tc>
              </a:tr>
              <a:tr h="384048">
                <a:tc>
                  <a:txBody>
                    <a:bodyPr/>
                    <a:lstStyle/>
                    <a:p>
                      <a:pPr indent="0" marL="0">
                        <a:buNone/>
                      </a:pPr>
                      <a:r>
                        <a:rPr lang="en-US" sz="650" b="1" spc="100" kern="0" dirty="0">
                          <a:solidFill>
                            <a:srgbClr val="6E6E6E"/>
                          </a:solidFill>
                          <a:latin typeface="Verdana" pitchFamily="34" charset="0"/>
                          <a:ea typeface="Verdana" pitchFamily="34" charset="-122"/>
                          <a:cs typeface="Verdana" pitchFamily="34" charset="-120"/>
                        </a:rPr>
                        <a:t>LOCATION</a:t>
                      </a:r>
                      <a:endParaRPr lang="en-US" sz="6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tc>
                  <a:txBody>
                    <a:bodyPr/>
                    <a:lstStyle/>
                    <a:p>
                      <a:pPr indent="0" marL="0">
                        <a:buNone/>
                      </a:pPr>
                      <a:r>
                        <a:rPr lang="en-US" sz="850" i="1" dirty="0">
                          <a:solidFill>
                            <a:srgbClr val="6E6E6E"/>
                          </a:solidFill>
                          <a:latin typeface="Verdana" pitchFamily="34" charset="0"/>
                          <a:ea typeface="Verdana" pitchFamily="34" charset="-122"/>
                          <a:cs typeface="Verdana" pitchFamily="34" charset="-120"/>
                        </a:rPr>
                        <a:t>[Region / country]</a:t>
                      </a:r>
                      <a:endParaRPr lang="en-US" sz="8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solidFill>
                      <a:srgbClr val="F3F4F3"/>
                    </a:solidFill>
                  </a:tcPr>
                </a:tc>
              </a:tr>
              <a:tr h="384048">
                <a:tc>
                  <a:txBody>
                    <a:bodyPr/>
                    <a:lstStyle/>
                    <a:p>
                      <a:pPr indent="0" marL="0">
                        <a:buNone/>
                      </a:pPr>
                      <a:r>
                        <a:rPr lang="en-US" sz="650" b="1" spc="100" kern="0" dirty="0">
                          <a:solidFill>
                            <a:srgbClr val="6E6E6E"/>
                          </a:solidFill>
                          <a:latin typeface="Verdana" pitchFamily="34" charset="0"/>
                          <a:ea typeface="Verdana" pitchFamily="34" charset="-122"/>
                          <a:cs typeface="Verdana" pitchFamily="34" charset="-120"/>
                        </a:rPr>
                        <a:t>INDUSTRY</a:t>
                      </a:r>
                      <a:endParaRPr lang="en-US" sz="6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tc>
                  <a:txBody>
                    <a:bodyPr/>
                    <a:lstStyle/>
                    <a:p>
                      <a:pPr indent="0" marL="0">
                        <a:buNone/>
                      </a:pPr>
                      <a:r>
                        <a:rPr lang="en-US" sz="850" i="1" dirty="0">
                          <a:solidFill>
                            <a:srgbClr val="6E6E6E"/>
                          </a:solidFill>
                          <a:latin typeface="Verdana" pitchFamily="34" charset="0"/>
                          <a:ea typeface="Verdana" pitchFamily="34" charset="-122"/>
                          <a:cs typeface="Verdana" pitchFamily="34" charset="-120"/>
                        </a:rPr>
                        <a:t>[e.g. Pulp &amp; paper]</a:t>
                      </a:r>
                      <a:endParaRPr lang="en-US" sz="8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solidFill>
                      <a:srgbClr val="F3F4F3"/>
                    </a:solidFill>
                  </a:tcPr>
                </a:tc>
              </a:tr>
              <a:tr h="384048">
                <a:tc>
                  <a:txBody>
                    <a:bodyPr/>
                    <a:lstStyle/>
                    <a:p>
                      <a:pPr indent="0" marL="0">
                        <a:buNone/>
                      </a:pPr>
                      <a:r>
                        <a:rPr lang="en-US" sz="650" b="1" spc="100" kern="0" dirty="0">
                          <a:solidFill>
                            <a:srgbClr val="6E6E6E"/>
                          </a:solidFill>
                          <a:latin typeface="Verdana" pitchFamily="34" charset="0"/>
                          <a:ea typeface="Verdana" pitchFamily="34" charset="-122"/>
                          <a:cs typeface="Verdana" pitchFamily="34" charset="-120"/>
                        </a:rPr>
                        <a:t>SYSTEM</a:t>
                      </a:r>
                      <a:endParaRPr lang="en-US" sz="6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tc>
                  <a:txBody>
                    <a:bodyPr/>
                    <a:lstStyle/>
                    <a:p>
                      <a:pPr indent="0" marL="0">
                        <a:buNone/>
                      </a:pPr>
                      <a:r>
                        <a:rPr lang="en-US" sz="850" i="1" dirty="0">
                          <a:solidFill>
                            <a:srgbClr val="6E6E6E"/>
                          </a:solidFill>
                          <a:latin typeface="Verdana" pitchFamily="34" charset="0"/>
                          <a:ea typeface="Verdana" pitchFamily="34" charset="-122"/>
                          <a:cs typeface="Verdana" pitchFamily="34" charset="-120"/>
                        </a:rPr>
                        <a:t>[AHLS system]</a:t>
                      </a:r>
                      <a:endParaRPr lang="en-US" sz="8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solidFill>
                      <a:srgbClr val="F3F4F3"/>
                    </a:solidFill>
                  </a:tcPr>
                </a:tc>
              </a:tr>
              <a:tr h="384048">
                <a:tc>
                  <a:txBody>
                    <a:bodyPr/>
                    <a:lstStyle/>
                    <a:p>
                      <a:pPr indent="0" marL="0">
                        <a:buNone/>
                      </a:pPr>
                      <a:r>
                        <a:rPr lang="en-US" sz="650" b="1" spc="100" kern="0" dirty="0">
                          <a:solidFill>
                            <a:srgbClr val="6E6E6E"/>
                          </a:solidFill>
                          <a:latin typeface="Verdana" pitchFamily="34" charset="0"/>
                          <a:ea typeface="Verdana" pitchFamily="34" charset="-122"/>
                          <a:cs typeface="Verdana" pitchFamily="34" charset="-120"/>
                        </a:rPr>
                        <a:t>SCOPE</a:t>
                      </a:r>
                      <a:endParaRPr lang="en-US" sz="6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tc>
                  <a:txBody>
                    <a:bodyPr/>
                    <a:lstStyle/>
                    <a:p>
                      <a:pPr indent="0" marL="0">
                        <a:buNone/>
                      </a:pPr>
                      <a:r>
                        <a:rPr lang="en-US" sz="850" i="1" dirty="0">
                          <a:solidFill>
                            <a:srgbClr val="6E6E6E"/>
                          </a:solidFill>
                          <a:latin typeface="Verdana" pitchFamily="34" charset="0"/>
                          <a:ea typeface="Verdana" pitchFamily="34" charset="-122"/>
                          <a:cs typeface="Verdana" pitchFamily="34" charset="-120"/>
                        </a:rPr>
                        <a:t>[Basic · Detailed · Turnkey]</a:t>
                      </a:r>
                      <a:endParaRPr lang="en-US" sz="8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solidFill>
                      <a:srgbClr val="F3F4F3"/>
                    </a:solidFill>
                  </a:tcPr>
                </a:tc>
              </a:tr>
              <a:tr h="384048">
                <a:tc>
                  <a:txBody>
                    <a:bodyPr/>
                    <a:lstStyle/>
                    <a:p>
                      <a:pPr indent="0" marL="0">
                        <a:buNone/>
                      </a:pPr>
                      <a:r>
                        <a:rPr lang="en-US" sz="650" b="1" spc="100" kern="0" dirty="0">
                          <a:solidFill>
                            <a:srgbClr val="6E6E6E"/>
                          </a:solidFill>
                          <a:latin typeface="Verdana" pitchFamily="34" charset="0"/>
                          <a:ea typeface="Verdana" pitchFamily="34" charset="-122"/>
                          <a:cs typeface="Verdana" pitchFamily="34" charset="-120"/>
                        </a:rPr>
                        <a:t>YEAR</a:t>
                      </a:r>
                      <a:endParaRPr lang="en-US" sz="6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tc>
                  <a:txBody>
                    <a:bodyPr/>
                    <a:lstStyle/>
                    <a:p>
                      <a:pPr indent="0" marL="0">
                        <a:buNone/>
                      </a:pPr>
                      <a:r>
                        <a:rPr lang="en-US" sz="850" i="1" dirty="0">
                          <a:solidFill>
                            <a:srgbClr val="6E6E6E"/>
                          </a:solidFill>
                          <a:latin typeface="Verdana" pitchFamily="34" charset="0"/>
                          <a:ea typeface="Verdana" pitchFamily="34" charset="-122"/>
                          <a:cs typeface="Verdana" pitchFamily="34" charset="-120"/>
                        </a:rPr>
                        <a:t>[YYYY]</a:t>
                      </a:r>
                      <a:endParaRPr lang="en-US" sz="850" dirty="0">
                        <a:latin typeface="Verdana" charset="0"/>
                        <a:ea typeface="Verdana" charset="0"/>
                        <a:cs typeface="Verdana" charset="0"/>
                      </a:endParaRPr>
                    </a:p>
                  </a:txBody>
                  <a:tcPr marL="73152" marR="73152" marT="0" marB="0" anchor="ctr">
                    <a:lnL w="9525" cap="flat" cmpd="sng" algn="ctr">
                      <a:solidFill>
                        <a:srgbClr val="D4D4D4"/>
                      </a:solidFill>
                      <a:prstDash val="solid"/>
                      <a:round/>
                      <a:headEnd type="none" w="med" len="med"/>
                      <a:tailEnd type="none" w="med" len="med"/>
                    </a:lnL>
                    <a:lnR w="9525" cap="flat" cmpd="sng" algn="ctr">
                      <a:solidFill>
                        <a:srgbClr val="D4D4D4"/>
                      </a:solidFill>
                      <a:prstDash val="solid"/>
                      <a:round/>
                      <a:headEnd type="none" w="med" len="med"/>
                      <a:tailEnd type="none" w="med" len="me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solidFill>
                      <a:srgbClr val="F3F4F3"/>
                    </a:solidFill>
                  </a:tcPr>
                </a:tc>
              </a:tr>
            </a:tbl>
          </a:graphicData>
        </a:graphic>
      </p:graphicFrame>
      <p:sp>
        <p:nvSpPr>
          <p:cNvPr id="7" name="Untreated stream"/>
          <p:cNvSpPr/>
          <p:nvPr/>
        </p:nvSpPr>
        <p:spPr>
          <a:xfrm>
            <a:off x="4343400" y="2175174"/>
            <a:ext cx="1678921" cy="97614"/>
          </a:xfrm>
          <a:custGeom>
            <a:avLst/>
            <a:gdLst/>
            <a:ahLst/>
            <a:cxnLst/>
            <a:rect l="l" t="t" r="r" b="b"/>
            <a:pathLst>
              <a:path w="1678921" h="97614">
                <a:moveTo>
                  <a:pt x="0" y="37674"/>
                </a:moveTo>
                <a:cubicBezTo>
                  <a:pt x="21525" y="41367"/>
                  <a:pt x="86098" y="55340"/>
                  <a:pt x="129148" y="59829"/>
                </a:cubicBezTo>
                <a:cubicBezTo>
                  <a:pt x="172197" y="64318"/>
                  <a:pt x="215246" y="65079"/>
                  <a:pt x="258295" y="64608"/>
                </a:cubicBezTo>
                <a:cubicBezTo>
                  <a:pt x="301345" y="64138"/>
                  <a:pt x="344394" y="53287"/>
                  <a:pt x="387443" y="57008"/>
                </a:cubicBezTo>
                <a:cubicBezTo>
                  <a:pt x="430492" y="60728"/>
                  <a:pt x="473542" y="85784"/>
                  <a:pt x="516591" y="86929"/>
                </a:cubicBezTo>
                <a:cubicBezTo>
                  <a:pt x="559640" y="88073"/>
                  <a:pt x="602689" y="62108"/>
                  <a:pt x="645739" y="63875"/>
                </a:cubicBezTo>
                <a:cubicBezTo>
                  <a:pt x="688788" y="65642"/>
                  <a:pt x="731837" y="97450"/>
                  <a:pt x="774886" y="97532"/>
                </a:cubicBezTo>
                <a:cubicBezTo>
                  <a:pt x="817936" y="97614"/>
                  <a:pt x="860985" y="79985"/>
                  <a:pt x="904034" y="64365"/>
                </a:cubicBezTo>
                <a:cubicBezTo>
                  <a:pt x="947083" y="48744"/>
                  <a:pt x="990133" y="7619"/>
                  <a:pt x="1033182" y="3809"/>
                </a:cubicBezTo>
                <a:cubicBezTo>
                  <a:pt x="1076231" y="0"/>
                  <a:pt x="1119280" y="31602"/>
                  <a:pt x="1162330" y="41509"/>
                </a:cubicBezTo>
                <a:cubicBezTo>
                  <a:pt x="1205379" y="51416"/>
                  <a:pt x="1248428" y="63686"/>
                  <a:pt x="1291477" y="63249"/>
                </a:cubicBezTo>
                <a:cubicBezTo>
                  <a:pt x="1334527" y="62813"/>
                  <a:pt x="1377576" y="43734"/>
                  <a:pt x="1420625" y="38891"/>
                </a:cubicBezTo>
                <a:cubicBezTo>
                  <a:pt x="1463674" y="34047"/>
                  <a:pt x="1506724" y="34390"/>
                  <a:pt x="1549773" y="34187"/>
                </a:cubicBezTo>
                <a:cubicBezTo>
                  <a:pt x="1592822" y="33984"/>
                  <a:pt x="1657396" y="37093"/>
                  <a:pt x="1678921" y="37674"/>
                </a:cubicBezTo>
              </a:path>
            </a:pathLst>
          </a:custGeom>
          <a:ln w="19050">
            <a:solidFill>
              <a:srgbClr val="000000"/>
            </a:solidFill>
            <a:prstDash val="solid"/>
          </a:ln>
        </p:spPr>
      </p:sp>
      <p:sp>
        <p:nvSpPr>
          <p:cNvPr id="8" name="Process line"/>
          <p:cNvSpPr/>
          <p:nvPr/>
        </p:nvSpPr>
        <p:spPr>
          <a:xfrm>
            <a:off x="6022321" y="2212848"/>
            <a:ext cx="3649828" cy="9144"/>
          </a:xfrm>
          <a:custGeom>
            <a:avLst/>
            <a:gdLst/>
            <a:ahLst/>
            <a:cxnLst/>
            <a:rect l="l" t="t" r="r" b="b"/>
            <a:pathLst>
              <a:path w="3649828" h="9144">
                <a:moveTo>
                  <a:pt x="0" y="0"/>
                </a:moveTo>
                <a:lnTo>
                  <a:pt x="3649828" y="0"/>
                </a:lnTo>
              </a:path>
            </a:pathLst>
          </a:custGeom>
          <a:ln w="25400">
            <a:solidFill>
              <a:srgbClr val="000000"/>
            </a:solidFill>
            <a:prstDash val="solid"/>
          </a:ln>
        </p:spPr>
      </p:sp>
      <p:sp>
        <p:nvSpPr>
          <p:cNvPr id="9" name="Treated stream"/>
          <p:cNvSpPr/>
          <p:nvPr/>
        </p:nvSpPr>
        <p:spPr>
          <a:xfrm>
            <a:off x="9672148" y="2212848"/>
            <a:ext cx="1970907" cy="9144"/>
          </a:xfrm>
          <a:custGeom>
            <a:avLst/>
            <a:gdLst/>
            <a:ahLst/>
            <a:cxnLst/>
            <a:rect l="l" t="t" r="r" b="b"/>
            <a:pathLst>
              <a:path w="1970907" h="9144">
                <a:moveTo>
                  <a:pt x="0" y="0"/>
                </a:moveTo>
                <a:lnTo>
                  <a:pt x="1970907" y="0"/>
                </a:lnTo>
              </a:path>
            </a:pathLst>
          </a:custGeom>
          <a:ln w="25400">
            <a:solidFill>
              <a:srgbClr val="00965F"/>
            </a:solidFill>
            <a:prstDash val="solid"/>
            <a:tailEnd type="triangle"/>
          </a:ln>
        </p:spPr>
      </p:sp>
      <p:sp>
        <p:nvSpPr>
          <p:cNvPr id="10" name="Balloon 01"/>
          <p:cNvSpPr/>
          <p:nvPr/>
        </p:nvSpPr>
        <p:spPr>
          <a:xfrm>
            <a:off x="4334256" y="2093976"/>
            <a:ext cx="237744" cy="237744"/>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01</a:t>
            </a:r>
            <a:endParaRPr lang="en-US" sz="750" dirty="0"/>
          </a:p>
        </p:txBody>
      </p:sp>
      <p:sp>
        <p:nvSpPr>
          <p:cNvPr id="11" name="Text 8"/>
          <p:cNvSpPr txBox="1"/>
          <p:nvPr/>
        </p:nvSpPr>
        <p:spPr>
          <a:xfrm>
            <a:off x="4343400" y="2487168"/>
            <a:ext cx="1596314" cy="256032"/>
          </a:xfrm>
          <a:prstGeom prst="rect">
            <a:avLst/>
          </a:prstGeom>
          <a:noFill/>
          <a:ln/>
        </p:spPr>
        <p:txBody>
          <a:bodyPr wrap="square" lIns="0" tIns="0" rIns="0" bIns="0" rtlCol="0" anchor="ctr"/>
          <a:lstStyle/>
          <a:p>
            <a:pPr indent="0" marL="0">
              <a:buNone/>
            </a:pPr>
            <a:r>
              <a:rPr lang="en-US" sz="1200" b="1" dirty="0">
                <a:solidFill>
                  <a:srgbClr val="000000"/>
                </a:solidFill>
                <a:latin typeface="Verdana" pitchFamily="34" charset="0"/>
                <a:ea typeface="Verdana" pitchFamily="34" charset="-122"/>
                <a:cs typeface="Verdana" pitchFamily="34" charset="-120"/>
              </a:rPr>
              <a:t>Challenge</a:t>
            </a:r>
            <a:endParaRPr lang="en-US" sz="1200" dirty="0"/>
          </a:p>
        </p:txBody>
      </p:sp>
      <p:sp>
        <p:nvSpPr>
          <p:cNvPr id="12" name="Text 9"/>
          <p:cNvSpPr txBox="1"/>
          <p:nvPr/>
        </p:nvSpPr>
        <p:spPr>
          <a:xfrm>
            <a:off x="4343400" y="2779776"/>
            <a:ext cx="1550594" cy="731520"/>
          </a:xfrm>
          <a:prstGeom prst="rect">
            <a:avLst/>
          </a:prstGeom>
          <a:noFill/>
          <a:ln/>
        </p:spPr>
        <p:txBody>
          <a:bodyPr wrap="square" lIns="0" tIns="0" rIns="0" bIns="0" rtlCol="0" anchor="t"/>
          <a:lstStyle/>
          <a:p>
            <a:pPr indent="0" marL="0">
              <a:buNone/>
            </a:pPr>
            <a:r>
              <a:rPr lang="en-US" sz="900" i="1" dirty="0">
                <a:solidFill>
                  <a:srgbClr val="6E6E6E"/>
                </a:solidFill>
                <a:latin typeface="Verdana" pitchFamily="34" charset="0"/>
                <a:ea typeface="Verdana" pitchFamily="34" charset="-122"/>
                <a:cs typeface="Verdana" pitchFamily="34" charset="-120"/>
              </a:rPr>
              <a:t>[Customer requirement, regulation or constraint — approved wording]</a:t>
            </a:r>
            <a:endParaRPr lang="en-US" sz="900" dirty="0"/>
          </a:p>
        </p:txBody>
      </p:sp>
      <p:sp>
        <p:nvSpPr>
          <p:cNvPr id="13" name="Balloon 02"/>
          <p:cNvSpPr/>
          <p:nvPr/>
        </p:nvSpPr>
        <p:spPr>
          <a:xfrm>
            <a:off x="6159170" y="2093976"/>
            <a:ext cx="237744" cy="237744"/>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02</a:t>
            </a:r>
            <a:endParaRPr lang="en-US" sz="750" dirty="0"/>
          </a:p>
        </p:txBody>
      </p:sp>
      <p:sp>
        <p:nvSpPr>
          <p:cNvPr id="14" name="Text 11"/>
          <p:cNvSpPr txBox="1"/>
          <p:nvPr/>
        </p:nvSpPr>
        <p:spPr>
          <a:xfrm>
            <a:off x="6168314" y="2487168"/>
            <a:ext cx="1596314" cy="256032"/>
          </a:xfrm>
          <a:prstGeom prst="rect">
            <a:avLst/>
          </a:prstGeom>
          <a:noFill/>
          <a:ln/>
        </p:spPr>
        <p:txBody>
          <a:bodyPr wrap="square" lIns="0" tIns="0" rIns="0" bIns="0" rtlCol="0" anchor="ctr"/>
          <a:lstStyle/>
          <a:p>
            <a:pPr indent="0" marL="0">
              <a:buNone/>
            </a:pPr>
            <a:r>
              <a:rPr lang="en-US" sz="1200" b="1" dirty="0">
                <a:solidFill>
                  <a:srgbClr val="000000"/>
                </a:solidFill>
                <a:latin typeface="Verdana" pitchFamily="34" charset="0"/>
                <a:ea typeface="Verdana" pitchFamily="34" charset="-122"/>
                <a:cs typeface="Verdana" pitchFamily="34" charset="-120"/>
              </a:rPr>
              <a:t>Engineering</a:t>
            </a:r>
            <a:endParaRPr lang="en-US" sz="1200" dirty="0"/>
          </a:p>
        </p:txBody>
      </p:sp>
      <p:sp>
        <p:nvSpPr>
          <p:cNvPr id="15" name="Text 12"/>
          <p:cNvSpPr txBox="1"/>
          <p:nvPr/>
        </p:nvSpPr>
        <p:spPr>
          <a:xfrm>
            <a:off x="6168314" y="2779776"/>
            <a:ext cx="1550594" cy="731520"/>
          </a:xfrm>
          <a:prstGeom prst="rect">
            <a:avLst/>
          </a:prstGeom>
          <a:noFill/>
          <a:ln/>
        </p:spPr>
        <p:txBody>
          <a:bodyPr wrap="square" lIns="0" tIns="0" rIns="0" bIns="0" rtlCol="0" anchor="t"/>
          <a:lstStyle/>
          <a:p>
            <a:pPr indent="0" marL="0">
              <a:buNone/>
            </a:pPr>
            <a:r>
              <a:rPr lang="en-US" sz="900" i="1" dirty="0">
                <a:solidFill>
                  <a:srgbClr val="6E6E6E"/>
                </a:solidFill>
                <a:latin typeface="Verdana" pitchFamily="34" charset="0"/>
                <a:ea typeface="Verdana" pitchFamily="34" charset="-122"/>
                <a:cs typeface="Verdana" pitchFamily="34" charset="-120"/>
              </a:rPr>
              <a:t>[Scope, disciplines and key design decisions]</a:t>
            </a:r>
            <a:endParaRPr lang="en-US" sz="900" dirty="0"/>
          </a:p>
        </p:txBody>
      </p:sp>
      <p:sp>
        <p:nvSpPr>
          <p:cNvPr id="16" name="Balloon 03"/>
          <p:cNvSpPr/>
          <p:nvPr/>
        </p:nvSpPr>
        <p:spPr>
          <a:xfrm>
            <a:off x="7984084" y="2093976"/>
            <a:ext cx="237744" cy="237744"/>
          </a:xfrm>
          <a:prstGeom prst="ellipse">
            <a:avLst/>
          </a:prstGeom>
          <a:solidFill>
            <a:srgbClr val="FFFFFF"/>
          </a:solidFill>
          <a:ln w="9525">
            <a:solidFill>
              <a:srgbClr val="000000"/>
            </a:solidFill>
          </a:ln>
        </p:spPr>
        <p:txBody>
          <a:bodyPr wrap="square" lIns="0" tIns="0" rIns="0" bIns="0" rtlCol="0" anchor="ctr"/>
          <a:lstStyle/>
          <a:p>
            <a:pPr algn="ctr" indent="0" marL="0">
              <a:buNone/>
            </a:pPr>
            <a:r>
              <a:rPr lang="en-US" sz="750" b="1" dirty="0">
                <a:solidFill>
                  <a:srgbClr val="000000"/>
                </a:solidFill>
                <a:latin typeface="Verdana" pitchFamily="34" charset="0"/>
                <a:ea typeface="Verdana" pitchFamily="34" charset="-122"/>
                <a:cs typeface="Verdana" pitchFamily="34" charset="-120"/>
              </a:rPr>
              <a:t>03</a:t>
            </a:r>
            <a:endParaRPr lang="en-US" sz="750" dirty="0"/>
          </a:p>
        </p:txBody>
      </p:sp>
      <p:sp>
        <p:nvSpPr>
          <p:cNvPr id="17" name="Text 14"/>
          <p:cNvSpPr txBox="1"/>
          <p:nvPr/>
        </p:nvSpPr>
        <p:spPr>
          <a:xfrm>
            <a:off x="7993228" y="2487168"/>
            <a:ext cx="1596314" cy="256032"/>
          </a:xfrm>
          <a:prstGeom prst="rect">
            <a:avLst/>
          </a:prstGeom>
          <a:noFill/>
          <a:ln/>
        </p:spPr>
        <p:txBody>
          <a:bodyPr wrap="square" lIns="0" tIns="0" rIns="0" bIns="0" rtlCol="0" anchor="ctr"/>
          <a:lstStyle/>
          <a:p>
            <a:pPr indent="0" marL="0">
              <a:buNone/>
            </a:pPr>
            <a:r>
              <a:rPr lang="en-US" sz="1200" b="1" dirty="0">
                <a:solidFill>
                  <a:srgbClr val="000000"/>
                </a:solidFill>
                <a:latin typeface="Verdana" pitchFamily="34" charset="0"/>
                <a:ea typeface="Verdana" pitchFamily="34" charset="-122"/>
                <a:cs typeface="Verdana" pitchFamily="34" charset="-120"/>
              </a:rPr>
              <a:t>Delivery</a:t>
            </a:r>
            <a:endParaRPr lang="en-US" sz="1200" dirty="0"/>
          </a:p>
        </p:txBody>
      </p:sp>
      <p:sp>
        <p:nvSpPr>
          <p:cNvPr id="18" name="Text 15"/>
          <p:cNvSpPr txBox="1"/>
          <p:nvPr/>
        </p:nvSpPr>
        <p:spPr>
          <a:xfrm>
            <a:off x="7993228" y="2779776"/>
            <a:ext cx="1550594" cy="731520"/>
          </a:xfrm>
          <a:prstGeom prst="rect">
            <a:avLst/>
          </a:prstGeom>
          <a:noFill/>
          <a:ln/>
        </p:spPr>
        <p:txBody>
          <a:bodyPr wrap="square" lIns="0" tIns="0" rIns="0" bIns="0" rtlCol="0" anchor="t"/>
          <a:lstStyle/>
          <a:p>
            <a:pPr indent="0" marL="0">
              <a:buNone/>
            </a:pPr>
            <a:r>
              <a:rPr lang="en-US" sz="900" i="1" dirty="0">
                <a:solidFill>
                  <a:srgbClr val="6E6E6E"/>
                </a:solidFill>
                <a:latin typeface="Verdana" pitchFamily="34" charset="0"/>
                <a:ea typeface="Verdana" pitchFamily="34" charset="-122"/>
                <a:cs typeface="Verdana" pitchFamily="34" charset="-120"/>
              </a:rPr>
              <a:t>[Supply, installation, commissioning and start-up]</a:t>
            </a:r>
            <a:endParaRPr lang="en-US" sz="900" dirty="0"/>
          </a:p>
        </p:txBody>
      </p:sp>
      <p:sp>
        <p:nvSpPr>
          <p:cNvPr id="19" name="Balloon 04"/>
          <p:cNvSpPr/>
          <p:nvPr/>
        </p:nvSpPr>
        <p:spPr>
          <a:xfrm>
            <a:off x="9808997" y="2093976"/>
            <a:ext cx="237744" cy="237744"/>
          </a:xfrm>
          <a:prstGeom prst="ellipse">
            <a:avLst/>
          </a:prstGeom>
          <a:solidFill>
            <a:srgbClr val="235835"/>
          </a:solidFill>
          <a:ln w="9525">
            <a:solidFill>
              <a:srgbClr val="235835"/>
            </a:solidFill>
          </a:ln>
        </p:spPr>
        <p:txBody>
          <a:bodyPr wrap="square" lIns="0" tIns="0" rIns="0" bIns="0" rtlCol="0" anchor="ctr"/>
          <a:lstStyle/>
          <a:p>
            <a:pPr algn="ctr" indent="0" marL="0">
              <a:buNone/>
            </a:pPr>
            <a:r>
              <a:rPr lang="en-US" sz="750" b="1" dirty="0">
                <a:solidFill>
                  <a:srgbClr val="FFFFFF"/>
                </a:solidFill>
                <a:latin typeface="Verdana" pitchFamily="34" charset="0"/>
                <a:ea typeface="Verdana" pitchFamily="34" charset="-122"/>
                <a:cs typeface="Verdana" pitchFamily="34" charset="-120"/>
              </a:rPr>
              <a:t>04</a:t>
            </a:r>
            <a:endParaRPr lang="en-US" sz="750" dirty="0"/>
          </a:p>
        </p:txBody>
      </p:sp>
      <p:sp>
        <p:nvSpPr>
          <p:cNvPr id="20" name="Text 17"/>
          <p:cNvSpPr txBox="1"/>
          <p:nvPr/>
        </p:nvSpPr>
        <p:spPr>
          <a:xfrm>
            <a:off x="9818141" y="2487168"/>
            <a:ext cx="1596314" cy="256032"/>
          </a:xfrm>
          <a:prstGeom prst="rect">
            <a:avLst/>
          </a:prstGeom>
          <a:noFill/>
          <a:ln/>
        </p:spPr>
        <p:txBody>
          <a:bodyPr wrap="square" lIns="0" tIns="0" rIns="0" bIns="0" rtlCol="0" anchor="ctr"/>
          <a:lstStyle/>
          <a:p>
            <a:pPr indent="0" marL="0">
              <a:buNone/>
            </a:pPr>
            <a:r>
              <a:rPr lang="en-US" sz="1200" b="1" dirty="0">
                <a:solidFill>
                  <a:srgbClr val="000000"/>
                </a:solidFill>
                <a:latin typeface="Verdana" pitchFamily="34" charset="0"/>
                <a:ea typeface="Verdana" pitchFamily="34" charset="-122"/>
                <a:cs typeface="Verdana" pitchFamily="34" charset="-120"/>
              </a:rPr>
              <a:t>Outcome</a:t>
            </a:r>
            <a:endParaRPr lang="en-US" sz="1200" dirty="0"/>
          </a:p>
        </p:txBody>
      </p:sp>
      <p:sp>
        <p:nvSpPr>
          <p:cNvPr id="21" name="Text 18"/>
          <p:cNvSpPr txBox="1"/>
          <p:nvPr/>
        </p:nvSpPr>
        <p:spPr>
          <a:xfrm>
            <a:off x="9818141" y="2779776"/>
            <a:ext cx="1550594" cy="731520"/>
          </a:xfrm>
          <a:prstGeom prst="rect">
            <a:avLst/>
          </a:prstGeom>
          <a:noFill/>
          <a:ln/>
        </p:spPr>
        <p:txBody>
          <a:bodyPr wrap="square" lIns="0" tIns="0" rIns="0" bIns="0" rtlCol="0" anchor="t"/>
          <a:lstStyle/>
          <a:p>
            <a:pPr indent="0" marL="0">
              <a:buNone/>
            </a:pPr>
            <a:r>
              <a:rPr lang="en-US" sz="900" i="1" dirty="0">
                <a:solidFill>
                  <a:srgbClr val="6E6E6E"/>
                </a:solidFill>
                <a:latin typeface="Verdana" pitchFamily="34" charset="0"/>
                <a:ea typeface="Verdana" pitchFamily="34" charset="-122"/>
                <a:cs typeface="Verdana" pitchFamily="34" charset="-120"/>
              </a:rPr>
              <a:t>[Approved, verifiable result — confirm with customer]</a:t>
            </a:r>
            <a:endParaRPr lang="en-US" sz="900" dirty="0"/>
          </a:p>
        </p:txBody>
      </p:sp>
      <p:sp>
        <p:nvSpPr>
          <p:cNvPr id="22" name="Image placeholder"/>
          <p:cNvSpPr/>
          <p:nvPr/>
        </p:nvSpPr>
        <p:spPr>
          <a:xfrm>
            <a:off x="4343400" y="3886200"/>
            <a:ext cx="3749040" cy="2103120"/>
          </a:xfrm>
          <a:prstGeom prst="rect">
            <a:avLst/>
          </a:prstGeom>
          <a:solidFill>
            <a:srgbClr val="F3F4F3"/>
          </a:solidFill>
          <a:ln w="9525">
            <a:solidFill>
              <a:srgbClr val="D4D4D4"/>
            </a:solidFill>
            <a:prstDash val="dash"/>
          </a:ln>
        </p:spPr>
        <p:txBody>
          <a:bodyPr wrap="square" lIns="1270" tIns="1270" rIns="1270" bIns="1270" rtlCol="0" anchor="ctr"/>
          <a:lstStyle/>
          <a:p>
            <a:pPr algn="ctr" indent="0" marL="0">
              <a:buNone/>
            </a:pPr>
            <a:r>
              <a:rPr lang="en-US" sz="1000" dirty="0">
                <a:solidFill>
                  <a:srgbClr val="6E6E6E"/>
                </a:solidFill>
                <a:latin typeface="Verdana" pitchFamily="34" charset="0"/>
                <a:ea typeface="Verdana" pitchFamily="34" charset="-122"/>
                <a:cs typeface="Verdana" pitchFamily="34" charset="-120"/>
              </a:rPr>
              <a:t>[Approved project photograph]</a:t>
            </a:r>
            <a:endParaRPr lang="en-US" sz="1000" dirty="0"/>
          </a:p>
          <a:p>
            <a:pPr algn="ctr" indent="0" marL="0">
              <a:buNone/>
            </a:pPr>
            <a:r>
              <a:rPr lang="en-US" sz="750" dirty="0">
                <a:solidFill>
                  <a:srgbClr val="6E6E6E"/>
                </a:solidFill>
                <a:latin typeface="Verdana" pitchFamily="34" charset="0"/>
                <a:ea typeface="Verdana" pitchFamily="34" charset="-122"/>
                <a:cs typeface="Verdana" pitchFamily="34" charset="-120"/>
              </a:rPr>
              <a:t>Use only images AHLS owns or has permission to publish</a:t>
            </a:r>
            <a:endParaRPr lang="en-US" sz="1000" dirty="0"/>
          </a:p>
        </p:txBody>
      </p:sp>
      <p:sp>
        <p:nvSpPr>
          <p:cNvPr id="23" name="Text 20"/>
          <p:cNvSpPr txBox="1"/>
          <p:nvPr/>
        </p:nvSpPr>
        <p:spPr>
          <a:xfrm>
            <a:off x="8366760" y="3886200"/>
            <a:ext cx="3246120" cy="164592"/>
          </a:xfrm>
          <a:prstGeom prst="rect">
            <a:avLst/>
          </a:prstGeom>
          <a:noFill/>
          <a:ln/>
        </p:spPr>
        <p:txBody>
          <a:bodyPr wrap="square" lIns="0" tIns="0" rIns="0" bIns="0" rtlCol="0" anchor="ctr"/>
          <a:lstStyle/>
          <a:p>
            <a:pPr indent="0" marL="0">
              <a:buNone/>
            </a:pPr>
            <a:r>
              <a:rPr lang="en-US" sz="700" b="1" spc="200" kern="0" dirty="0">
                <a:solidFill>
                  <a:srgbClr val="000000"/>
                </a:solidFill>
                <a:latin typeface="Verdana" pitchFamily="34" charset="0"/>
                <a:ea typeface="Verdana" pitchFamily="34" charset="-122"/>
                <a:cs typeface="Verdana" pitchFamily="34" charset="-120"/>
              </a:rPr>
              <a:t>CUSTOMER VOICE</a:t>
            </a:r>
            <a:endParaRPr lang="en-US" sz="700" dirty="0"/>
          </a:p>
        </p:txBody>
      </p:sp>
      <p:sp>
        <p:nvSpPr>
          <p:cNvPr id="24" name="Text 21"/>
          <p:cNvSpPr txBox="1"/>
          <p:nvPr/>
        </p:nvSpPr>
        <p:spPr>
          <a:xfrm>
            <a:off x="8366760" y="4206240"/>
            <a:ext cx="3246120" cy="1005840"/>
          </a:xfrm>
          <a:prstGeom prst="rect">
            <a:avLst/>
          </a:prstGeom>
          <a:noFill/>
          <a:ln/>
        </p:spPr>
        <p:txBody>
          <a:bodyPr wrap="square" lIns="0" tIns="0" rIns="0" bIns="0" rtlCol="0" anchor="t"/>
          <a:lstStyle/>
          <a:p>
            <a:pPr indent="0" marL="0">
              <a:buNone/>
            </a:pPr>
            <a:r>
              <a:rPr lang="en-US" sz="1500" i="1" dirty="0">
                <a:solidFill>
                  <a:srgbClr val="000000"/>
                </a:solidFill>
                <a:latin typeface="Verdana" pitchFamily="34" charset="0"/>
                <a:ea typeface="Verdana" pitchFamily="34" charset="-122"/>
                <a:cs typeface="Verdana" pitchFamily="34" charset="-120"/>
              </a:rPr>
              <a:t>[Customer quote — only with written permission]</a:t>
            </a:r>
            <a:endParaRPr lang="en-US" sz="1500" dirty="0"/>
          </a:p>
        </p:txBody>
      </p:sp>
      <p:sp>
        <p:nvSpPr>
          <p:cNvPr id="25" name="Shape 22"/>
          <p:cNvSpPr/>
          <p:nvPr/>
        </p:nvSpPr>
        <p:spPr>
          <a:xfrm>
            <a:off x="8366760" y="5577840"/>
            <a:ext cx="457200" cy="0"/>
          </a:xfrm>
          <a:prstGeom prst="line">
            <a:avLst/>
          </a:prstGeom>
          <a:noFill/>
          <a:ln w="25400">
            <a:solidFill>
              <a:srgbClr val="00965F"/>
            </a:solidFill>
            <a:prstDash val="solid"/>
          </a:ln>
        </p:spPr>
      </p:sp>
      <p:sp>
        <p:nvSpPr>
          <p:cNvPr id="26" name="Text 23"/>
          <p:cNvSpPr txBox="1"/>
          <p:nvPr/>
        </p:nvSpPr>
        <p:spPr>
          <a:xfrm>
            <a:off x="8915400" y="5486400"/>
            <a:ext cx="2651760" cy="201168"/>
          </a:xfrm>
          <a:prstGeom prst="rect">
            <a:avLst/>
          </a:prstGeom>
          <a:noFill/>
          <a:ln/>
        </p:spPr>
        <p:txBody>
          <a:bodyPr wrap="square" lIns="0" tIns="0" rIns="0" bIns="0" rtlCol="0" anchor="ctr"/>
          <a:lstStyle/>
          <a:p>
            <a:pPr indent="0" marL="0">
              <a:buNone/>
            </a:pPr>
            <a:r>
              <a:rPr lang="en-US" sz="850" dirty="0">
                <a:solidFill>
                  <a:srgbClr val="6E6E6E"/>
                </a:solidFill>
                <a:latin typeface="Verdana" pitchFamily="34" charset="0"/>
                <a:ea typeface="Verdana" pitchFamily="34" charset="-122"/>
                <a:cs typeface="Verdana" pitchFamily="34" charset="-120"/>
              </a:rPr>
              <a:t>[Name, title, organisation]</a:t>
            </a:r>
            <a:endParaRPr lang="en-US" sz="850" dirty="0"/>
          </a:p>
        </p:txBody>
      </p:sp>
      <p:sp>
        <p:nvSpPr>
          <p:cNvPr id="25" name="Slide Number Placeholder 0"/>
          <p:cNvSpPr>
            <a:spLocks noGrp="1"/>
          </p:cNvSpPr>
          <p:nvPr>
            <p:ph type="sldNum" sz="quarter" idx="4294967295"/>
          </p:nvPr>
        </p:nvSpPr>
        <p:spPr>
          <a:xfrm>
            <a:off x="10360152" y="6391656"/>
            <a:ext cx="548640" cy="173736"/>
          </a:xfrm>
          <a:prstGeom prst="rect">
            <a:avLst/>
          </a:prstGeom>
          <a:extLst>
            <a:ext uri="{C572A759-6A51-4108-AA02-DFA0A04FC94B}">
              <ma14:wrappingTextBoxFlag xmlns:ma14="http://schemas.microsoft.com/office/mac/drawingml/2011/main" val="0"/>
            </a:ext>
          </a:extLst>
        </p:spPr>
        <p:txBody>
          <a:bodyPr lIns="0" tIns="0" rIns="0" bIns="0"/>
          <a:lstStyle>
            <a:lvl1pPr>
              <a:defRPr sz="850">
                <a:solidFill>
                  <a:srgbClr val="000000"/>
                </a:solidFill>
                <a:latin typeface="Verdana"/>
                <a:ea typeface="Verdana"/>
                <a:cs typeface="Verdana"/>
              </a:defRPr>
            </a:lvl1pPr>
          </a:lstStyle>
          <a:p>
            <a:pPr algn="l"/>
            <a:fld id="{F7021451-1387-4CA6-816F-3879F97B5CBC}" type="slidenum">
              <a:rPr b="0" lang="en-US"/>
              <a:t>3</a:t>
            </a:fld>
            <a:endParaRPr lang="en-US"/>
          </a:p>
        </p:txBody>
      </p:sp>
    </p:spTree>
  </p:cSld>
  <p:clrMapOvr>
    <a:masterClrMapping/>
  </p:clrMapOvr>
</p:sld>
</file>

<file path=ppt/theme/theme1.xml><?xml version="1.0" encoding="utf-8"?>
<a:theme xmlns:a="http://schemas.openxmlformats.org/drawingml/2006/main" name="AHLS Concept">
  <a:themeElements>
    <a:clrScheme name="AHLS Concept">
      <a:dk1>
        <a:srgbClr val="000000"/>
      </a:dk1>
      <a:lt1>
        <a:srgbClr val="FFFFFF"/>
      </a:lt1>
      <a:dk2>
        <a:srgbClr val="235835"/>
      </a:dk2>
      <a:lt2>
        <a:srgbClr val="F3F4F3"/>
      </a:lt2>
      <a:accent1>
        <a:srgbClr val="00965F"/>
      </a:accent1>
      <a:accent2>
        <a:srgbClr val="235835"/>
      </a:accent2>
      <a:accent3>
        <a:srgbClr val="6E6E6E"/>
      </a:accent3>
      <a:accent4>
        <a:srgbClr val="D4D4D4"/>
      </a:accent4>
      <a:accent5>
        <a:srgbClr val="E9EFEB"/>
      </a:accent5>
      <a:accent6>
        <a:srgbClr val="2E2E2E"/>
      </a:accent6>
      <a:hlink>
        <a:srgbClr val="235835"/>
      </a:hlink>
      <a:folHlink>
        <a:srgbClr val="00965F"/>
      </a:folHlink>
    </a:clrScheme>
    <a:fontScheme name="AHLS Concept">
      <a:majorFont>
        <a:latin typeface="Verdan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Verdan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Kikkey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AHLS — Preliminary Visual System Concept: presentation system</dc:title>
  <dc:subject>Initiative design concept, not reviewed or approved by A.H. Lundberg Systems Limited</dc:subject>
  <dc:creator>Kikkey — initiative concept</dc:creator>
  <cp:lastModifiedBy>Kikkey — initiative concept</cp:lastModifiedBy>
  <cp:revision>1</cp:revision>
  <dcterms:created xsi:type="dcterms:W3CDTF">2026-10-02T18:35:19Z</dcterms:created>
  <dcterms:modified xsi:type="dcterms:W3CDTF">2026-10-02T18:35:19Z</dcterms:modified>
</cp:coreProperties>
</file>